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6" r:id="rId2"/>
    <p:sldMasterId id="2147483688" r:id="rId3"/>
    <p:sldMasterId id="2147483691" r:id="rId4"/>
  </p:sldMasterIdLst>
  <p:notesMasterIdLst>
    <p:notesMasterId r:id="rId107"/>
  </p:notesMasterIdLst>
  <p:handoutMasterIdLst>
    <p:handoutMasterId r:id="rId108"/>
  </p:handoutMasterIdLst>
  <p:sldIdLst>
    <p:sldId id="256" r:id="rId5"/>
    <p:sldId id="259" r:id="rId6"/>
    <p:sldId id="260" r:id="rId7"/>
    <p:sldId id="258" r:id="rId8"/>
    <p:sldId id="261" r:id="rId9"/>
    <p:sldId id="262" r:id="rId10"/>
    <p:sldId id="275" r:id="rId11"/>
    <p:sldId id="266" r:id="rId12"/>
    <p:sldId id="1617" r:id="rId13"/>
    <p:sldId id="1618" r:id="rId14"/>
    <p:sldId id="276" r:id="rId15"/>
    <p:sldId id="277" r:id="rId16"/>
    <p:sldId id="278" r:id="rId17"/>
    <p:sldId id="279" r:id="rId18"/>
    <p:sldId id="1619" r:id="rId19"/>
    <p:sldId id="1620" r:id="rId20"/>
    <p:sldId id="1621" r:id="rId21"/>
    <p:sldId id="1622" r:id="rId22"/>
    <p:sldId id="1623" r:id="rId23"/>
    <p:sldId id="1624" r:id="rId24"/>
    <p:sldId id="263" r:id="rId25"/>
    <p:sldId id="264" r:id="rId26"/>
    <p:sldId id="265" r:id="rId27"/>
    <p:sldId id="267" r:id="rId28"/>
    <p:sldId id="280" r:id="rId29"/>
    <p:sldId id="281" r:id="rId30"/>
    <p:sldId id="282" r:id="rId31"/>
    <p:sldId id="1577" r:id="rId32"/>
    <p:sldId id="1594" r:id="rId33"/>
    <p:sldId id="1590" r:id="rId34"/>
    <p:sldId id="1607" r:id="rId35"/>
    <p:sldId id="1608" r:id="rId36"/>
    <p:sldId id="1625" r:id="rId37"/>
    <p:sldId id="1626" r:id="rId38"/>
    <p:sldId id="1627" r:id="rId39"/>
    <p:sldId id="1628" r:id="rId40"/>
    <p:sldId id="1629" r:id="rId41"/>
    <p:sldId id="1630" r:id="rId42"/>
    <p:sldId id="1631" r:id="rId43"/>
    <p:sldId id="1632" r:id="rId44"/>
    <p:sldId id="1633" r:id="rId45"/>
    <p:sldId id="1634" r:id="rId46"/>
    <p:sldId id="1635" r:id="rId47"/>
    <p:sldId id="1636" r:id="rId48"/>
    <p:sldId id="1637" r:id="rId49"/>
    <p:sldId id="1638" r:id="rId50"/>
    <p:sldId id="1639" r:id="rId51"/>
    <p:sldId id="1640" r:id="rId52"/>
    <p:sldId id="1641" r:id="rId53"/>
    <p:sldId id="1642" r:id="rId54"/>
    <p:sldId id="1579" r:id="rId55"/>
    <p:sldId id="1582" r:id="rId56"/>
    <p:sldId id="1542" r:id="rId57"/>
    <p:sldId id="1543" r:id="rId58"/>
    <p:sldId id="1552" r:id="rId59"/>
    <p:sldId id="1544" r:id="rId60"/>
    <p:sldId id="1569" r:id="rId61"/>
    <p:sldId id="1568" r:id="rId62"/>
    <p:sldId id="1570" r:id="rId63"/>
    <p:sldId id="1572" r:id="rId64"/>
    <p:sldId id="1593" r:id="rId65"/>
    <p:sldId id="1589" r:id="rId66"/>
    <p:sldId id="1595" r:id="rId67"/>
    <p:sldId id="1605" r:id="rId68"/>
    <p:sldId id="1643" r:id="rId69"/>
    <p:sldId id="1606" r:id="rId70"/>
    <p:sldId id="268" r:id="rId71"/>
    <p:sldId id="269" r:id="rId72"/>
    <p:sldId id="1614" r:id="rId73"/>
    <p:sldId id="1611" r:id="rId74"/>
    <p:sldId id="1612" r:id="rId75"/>
    <p:sldId id="1613" r:id="rId76"/>
    <p:sldId id="1644" r:id="rId77"/>
    <p:sldId id="272" r:id="rId78"/>
    <p:sldId id="1615" r:id="rId79"/>
    <p:sldId id="1616" r:id="rId80"/>
    <p:sldId id="1652" r:id="rId81"/>
    <p:sldId id="642" r:id="rId82"/>
    <p:sldId id="653" r:id="rId83"/>
    <p:sldId id="644" r:id="rId84"/>
    <p:sldId id="645" r:id="rId85"/>
    <p:sldId id="646" r:id="rId86"/>
    <p:sldId id="647" r:id="rId87"/>
    <p:sldId id="648" r:id="rId88"/>
    <p:sldId id="643" r:id="rId89"/>
    <p:sldId id="649" r:id="rId90"/>
    <p:sldId id="650" r:id="rId91"/>
    <p:sldId id="651" r:id="rId92"/>
    <p:sldId id="652" r:id="rId93"/>
    <p:sldId id="1653" r:id="rId94"/>
    <p:sldId id="1654" r:id="rId95"/>
    <p:sldId id="1655" r:id="rId96"/>
    <p:sldId id="1656" r:id="rId97"/>
    <p:sldId id="274" r:id="rId98"/>
    <p:sldId id="257" r:id="rId99"/>
    <p:sldId id="1649" r:id="rId100"/>
    <p:sldId id="1645" r:id="rId101"/>
    <p:sldId id="1646" r:id="rId102"/>
    <p:sldId id="1647" r:id="rId103"/>
    <p:sldId id="1648" r:id="rId104"/>
    <p:sldId id="1650" r:id="rId105"/>
    <p:sldId id="1651" r:id="rId106"/>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51" d="100"/>
          <a:sy n="51" d="100"/>
        </p:scale>
        <p:origin x="72" y="456"/>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07" Type="http://schemas.openxmlformats.org/officeDocument/2006/relationships/notesMaster" Target="notesMasters/notesMaster1.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presProps" Target="presProp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s>
</file>

<file path=ppt/charts/_rels/chart1.xml.rels><?xml version="1.0" encoding="UTF-8" standalone="yes"?>
<Relationships xmlns="http://schemas.openxmlformats.org/package/2006/relationships"><Relationship Id="rId3" Type="http://schemas.openxmlformats.org/officeDocument/2006/relationships/oleObject" Target="file:///\\smnas2\UEEAP\Consejo%20Directivo\Informaci&#243;n%20enviada%20por%20DGF\2021\2021.03\Avance%20Presupuestal%20Mzo%2020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smnas2\UEEAP\Consejo%20Directivo\Informaci&#243;n%20enviada%20por%20DGF\2021\2021.03\3.%20Adeudos%20EPP\Semaforo%20EPP%202021%20mzo.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smnas2\UEEAP\Consejo%20Directivo\Informaci&#243;n%20enviada%20por%20DGF\2021\2021.03\3.%20Adeudos%20EPP\Hist&#243;rico%20Adeudos\Hist&#243;rico%20Adeudos%20EPP%202016-202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Avance Presupuestal </a:t>
            </a:r>
            <a:r>
              <a:rPr lang="es-MX" baseline="0" dirty="0"/>
              <a:t>2021</a:t>
            </a:r>
            <a:endParaRPr lang="es-MX" dirty="0"/>
          </a:p>
        </c:rich>
      </c:tx>
      <c:layout>
        <c:manualLayout>
          <c:xMode val="edge"/>
          <c:yMode val="edge"/>
          <c:x val="0.33168230383493191"/>
          <c:y val="4.166654425338178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bar"/>
        <c:grouping val="percentStacked"/>
        <c:varyColors val="0"/>
        <c:ser>
          <c:idx val="0"/>
          <c:order val="0"/>
          <c:tx>
            <c:strRef>
              <c:f>Hoja1!$M$1</c:f>
              <c:strCache>
                <c:ptCount val="1"/>
                <c:pt idx="0">
                  <c:v>Avance Presupuestal</c:v>
                </c:pt>
              </c:strCache>
            </c:strRef>
          </c:tx>
          <c:spPr>
            <a:solidFill>
              <a:srgbClr val="6A54A2"/>
            </a:solidFill>
            <a:ln>
              <a:noFill/>
            </a:ln>
            <a:effectLst/>
          </c:spPr>
          <c:invertIfNegative val="0"/>
          <c:dLbls>
            <c:dLbl>
              <c:idx val="0"/>
              <c:tx>
                <c:rich>
                  <a:bodyPr/>
                  <a:lstStyle/>
                  <a:p>
                    <a:fld id="{5CDED61B-65CD-4052-99BA-897351A8B01F}" type="CELLRANGE">
                      <a:rPr lang="en-US"/>
                      <a:pPr/>
                      <a:t>[CELLRANGE]</a:t>
                    </a:fld>
                    <a:endParaRPr lang="es-MX"/>
                  </a:p>
                </c:rich>
              </c:tx>
              <c:showLegendKey val="0"/>
              <c:showVal val="1"/>
              <c:showCatName val="0"/>
              <c:showSerName val="0"/>
              <c:showPercent val="0"/>
              <c:showBubbleSize val="0"/>
              <c:separator>
</c:separator>
              <c:extLst>
                <c:ext xmlns:c15="http://schemas.microsoft.com/office/drawing/2012/chart" uri="{CE6537A1-D6FC-4f65-9D91-7224C49458BB}">
                  <c15:dlblFieldTable/>
                  <c15:showDataLabelsRange val="1"/>
                </c:ext>
                <c:ext xmlns:c16="http://schemas.microsoft.com/office/drawing/2014/chart" uri="{C3380CC4-5D6E-409C-BE32-E72D297353CC}">
                  <c16:uniqueId val="{00000000-268A-4515-A77B-3C831100D3BD}"/>
                </c:ext>
              </c:extLst>
            </c:dLbl>
            <c:dLbl>
              <c:idx val="1"/>
              <c:tx>
                <c:rich>
                  <a:bodyPr/>
                  <a:lstStyle/>
                  <a:p>
                    <a:fld id="{5CDED61B-65CD-4052-99BA-897351A8B01F}" type="CELLRANGE">
                      <a:rPr lang="en-US"/>
                      <a:pPr/>
                      <a:t>[CELLRANGE]</a:t>
                    </a:fld>
                    <a:endParaRPr lang="es-MX"/>
                  </a:p>
                </c:rich>
              </c:tx>
              <c:showLegendKey val="0"/>
              <c:showVal val="1"/>
              <c:showCatName val="0"/>
              <c:showSerName val="0"/>
              <c:showPercent val="0"/>
              <c:showBubbleSize val="0"/>
              <c:separator>
</c:separator>
              <c:extLst>
                <c:ext xmlns:c15="http://schemas.microsoft.com/office/drawing/2012/chart" uri="{CE6537A1-D6FC-4f65-9D91-7224C49458BB}">
                  <c15:dlblFieldTable/>
                  <c15:showDataLabelsRange val="1"/>
                </c:ext>
                <c:ext xmlns:c16="http://schemas.microsoft.com/office/drawing/2014/chart" uri="{C3380CC4-5D6E-409C-BE32-E72D297353CC}">
                  <c16:uniqueId val="{00000001-268A-4515-A77B-3C831100D3B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eparator>
</c:separator>
            <c:showLeaderLines val="0"/>
            <c:extLst>
              <c:ext xmlns:c15="http://schemas.microsoft.com/office/drawing/2012/chart" uri="{CE6537A1-D6FC-4f65-9D91-7224C49458BB}">
                <c15:showDataLabelsRange val="1"/>
                <c15:showLeaderLines val="0"/>
              </c:ext>
            </c:extLst>
          </c:dLbls>
          <c:cat>
            <c:strRef>
              <c:f>Hoja1!$K$2:$K$3</c:f>
              <c:strCache>
                <c:ptCount val="2"/>
                <c:pt idx="0">
                  <c:v>Ingreso</c:v>
                </c:pt>
                <c:pt idx="1">
                  <c:v>Egreso</c:v>
                </c:pt>
              </c:strCache>
            </c:strRef>
          </c:cat>
          <c:val>
            <c:numRef>
              <c:f>Hoja1!$M$2:$M$3</c:f>
              <c:numCache>
                <c:formatCode>_(* #,##0.00_);_(* \(#,##0.00\);_(* "-"??_);_(@_)</c:formatCode>
                <c:ptCount val="2"/>
                <c:pt idx="0">
                  <c:v>2669936933.8899999</c:v>
                </c:pt>
                <c:pt idx="1">
                  <c:v>2137209680</c:v>
                </c:pt>
              </c:numCache>
            </c:numRef>
          </c:val>
          <c:extLst>
            <c:ext xmlns:c15="http://schemas.microsoft.com/office/drawing/2012/chart" uri="{02D57815-91ED-43cb-92C2-25804820EDAC}">
              <c15:datalabelsRange>
                <c15:f>Hoja1!$M$2:$M$3</c15:f>
                <c15:dlblRangeCache>
                  <c:ptCount val="2"/>
                  <c:pt idx="0">
                    <c:v> 2,669,936,933.89 </c:v>
                  </c:pt>
                  <c:pt idx="1">
                    <c:v> 2,137,209,680.00 </c:v>
                  </c:pt>
                </c15:dlblRangeCache>
              </c15:datalabelsRange>
            </c:ext>
            <c:ext xmlns:c16="http://schemas.microsoft.com/office/drawing/2014/chart" uri="{C3380CC4-5D6E-409C-BE32-E72D297353CC}">
              <c16:uniqueId val="{00000002-268A-4515-A77B-3C831100D3BD}"/>
            </c:ext>
          </c:extLst>
        </c:ser>
        <c:ser>
          <c:idx val="1"/>
          <c:order val="1"/>
          <c:tx>
            <c:strRef>
              <c:f>Hoja1!$N$1</c:f>
              <c:strCache>
                <c:ptCount val="1"/>
                <c:pt idx="0">
                  <c:v>Pendiente por Devengar / Recaudar</c:v>
                </c:pt>
              </c:strCache>
            </c:strRef>
          </c:tx>
          <c:spPr>
            <a:solidFill>
              <a:schemeClr val="bg1">
                <a:lumMod val="65000"/>
              </a:schemeClr>
            </a:solidFill>
            <a:ln>
              <a:noFill/>
            </a:ln>
            <a:effectLst/>
          </c:spPr>
          <c:invertIfNegative val="0"/>
          <c:dLbls>
            <c:dLbl>
              <c:idx val="0"/>
              <c:tx>
                <c:rich>
                  <a:bodyPr/>
                  <a:lstStyle/>
                  <a:p>
                    <a:fld id="{36AE14AB-D391-4182-800F-D0C1326B876E}" type="CELLRANGE">
                      <a:rPr lang="en-US"/>
                      <a:pPr/>
                      <a:t>[CELLRANGE]</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268A-4515-A77B-3C831100D3BD}"/>
                </c:ext>
              </c:extLst>
            </c:dLbl>
            <c:dLbl>
              <c:idx val="1"/>
              <c:tx>
                <c:rich>
                  <a:bodyPr/>
                  <a:lstStyle/>
                  <a:p>
                    <a:fld id="{0E51157F-6E4C-4128-9A9B-B2036F0B3CD5}" type="CELLRANGE">
                      <a:rPr lang="en-US"/>
                      <a:pPr/>
                      <a:t>[CELLRANGE]</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268A-4515-A77B-3C831100D3B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Hoja1!$K$2:$K$3</c:f>
              <c:strCache>
                <c:ptCount val="2"/>
                <c:pt idx="0">
                  <c:v>Ingreso</c:v>
                </c:pt>
                <c:pt idx="1">
                  <c:v>Egreso</c:v>
                </c:pt>
              </c:strCache>
            </c:strRef>
          </c:cat>
          <c:val>
            <c:numRef>
              <c:f>Hoja1!$N$2:$N$3</c:f>
              <c:numCache>
                <c:formatCode>_(* #,##0.00_);_(* \(#,##0.00\);_(* "-"??_);_(@_)</c:formatCode>
                <c:ptCount val="2"/>
                <c:pt idx="0">
                  <c:v>7905971899.1100006</c:v>
                </c:pt>
                <c:pt idx="1">
                  <c:v>8438699153</c:v>
                </c:pt>
              </c:numCache>
            </c:numRef>
          </c:val>
          <c:extLst>
            <c:ext xmlns:c15="http://schemas.microsoft.com/office/drawing/2012/chart" uri="{02D57815-91ED-43cb-92C2-25804820EDAC}">
              <c15:datalabelsRange>
                <c15:f>Hoja1!$N$2:$N$3</c15:f>
                <c15:dlblRangeCache>
                  <c:ptCount val="2"/>
                  <c:pt idx="0">
                    <c:v> 7,905,971,899.11 </c:v>
                  </c:pt>
                  <c:pt idx="1">
                    <c:v> 8,438,699,153.00 </c:v>
                  </c:pt>
                </c15:dlblRangeCache>
              </c15:datalabelsRange>
            </c:ext>
            <c:ext xmlns:c16="http://schemas.microsoft.com/office/drawing/2014/chart" uri="{C3380CC4-5D6E-409C-BE32-E72D297353CC}">
              <c16:uniqueId val="{00000005-268A-4515-A77B-3C831100D3BD}"/>
            </c:ext>
          </c:extLst>
        </c:ser>
        <c:dLbls>
          <c:showLegendKey val="0"/>
          <c:showVal val="0"/>
          <c:showCatName val="0"/>
          <c:showSerName val="0"/>
          <c:showPercent val="0"/>
          <c:showBubbleSize val="0"/>
        </c:dLbls>
        <c:gapWidth val="150"/>
        <c:overlap val="100"/>
        <c:axId val="281122648"/>
        <c:axId val="281123040"/>
      </c:barChart>
      <c:catAx>
        <c:axId val="281122648"/>
        <c:scaling>
          <c:orientation val="minMax"/>
        </c:scaling>
        <c:delete val="0"/>
        <c:axPos val="l"/>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281123040"/>
        <c:crosses val="autoZero"/>
        <c:auto val="1"/>
        <c:lblAlgn val="ctr"/>
        <c:lblOffset val="100"/>
        <c:noMultiLvlLbl val="0"/>
      </c:catAx>
      <c:valAx>
        <c:axId val="28112304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1122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057986308412471"/>
          <c:y val="6.396800592333661E-2"/>
          <c:w val="0.39196742159807346"/>
          <c:h val="0.91204399185541218"/>
        </c:manualLayout>
      </c:layout>
      <c:pieChart>
        <c:varyColors val="1"/>
        <c:ser>
          <c:idx val="1"/>
          <c:order val="1"/>
          <c:dPt>
            <c:idx val="0"/>
            <c:bubble3D val="0"/>
            <c:explosion val="5"/>
            <c:spPr>
              <a:solidFill>
                <a:srgbClr val="92D05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D0E9-4FC3-939F-6DB8D031B8F5}"/>
              </c:ext>
            </c:extLst>
          </c:dPt>
          <c:dPt>
            <c:idx val="1"/>
            <c:bubble3D val="0"/>
            <c:spPr>
              <a:solidFill>
                <a:srgbClr val="FFFF00"/>
              </a:solidFill>
              <a:ln w="19050">
                <a:solidFill>
                  <a:schemeClr val="lt1"/>
                </a:solidFill>
              </a:ln>
              <a:effectLst>
                <a:innerShdw blurRad="114300">
                  <a:schemeClr val="accent2"/>
                </a:innerShdw>
              </a:effectLst>
            </c:spPr>
            <c:extLst>
              <c:ext xmlns:c16="http://schemas.microsoft.com/office/drawing/2014/chart" uri="{C3380CC4-5D6E-409C-BE32-E72D297353CC}">
                <c16:uniqueId val="{00000003-D0E9-4FC3-939F-6DB8D031B8F5}"/>
              </c:ext>
            </c:extLst>
          </c:dPt>
          <c:dPt>
            <c:idx val="2"/>
            <c:bubble3D val="0"/>
            <c:spPr>
              <a:solidFill>
                <a:srgbClr val="FF0000">
                  <a:alpha val="96000"/>
                </a:srgb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D0E9-4FC3-939F-6DB8D031B8F5}"/>
              </c:ext>
            </c:extLst>
          </c:dPt>
          <c:dLbls>
            <c:dLbl>
              <c:idx val="0"/>
              <c:layout>
                <c:manualLayout>
                  <c:x val="-0.17578469572746705"/>
                  <c:y val="-0.28307920322056246"/>
                </c:manualLayout>
              </c:layout>
              <c:tx>
                <c:rich>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fld id="{45D89AB3-972B-4A51-AB33-D12A7A2A20EB}" type="CATEGORYNAME">
                      <a:rPr lang="es-MX" sz="1000">
                        <a:solidFill>
                          <a:sysClr val="windowText" lastClr="000000"/>
                        </a:solidFill>
                      </a:rPr>
                      <a:pPr>
                        <a:defRPr sz="1000" b="1">
                          <a:solidFill>
                            <a:sysClr val="windowText" lastClr="000000"/>
                          </a:solidFill>
                        </a:defRPr>
                      </a:pPr>
                      <a:t>[NOMBRE DE CATEGORÍA]</a:t>
                    </a:fld>
                    <a:r>
                      <a:rPr lang="es-MX" sz="1000" baseline="0" dirty="0">
                        <a:solidFill>
                          <a:sysClr val="windowText" lastClr="000000"/>
                        </a:solidFill>
                      </a:rPr>
                      <a:t> </a:t>
                    </a:r>
                  </a:p>
                  <a:p>
                    <a:pPr>
                      <a:defRPr sz="1000" b="1">
                        <a:solidFill>
                          <a:sysClr val="windowText" lastClr="000000"/>
                        </a:solidFill>
                      </a:defRPr>
                    </a:pPr>
                    <a:fld id="{1515FE34-C6A9-4A7A-A8C0-79E3920ED0A3}" type="PERCENTAGE">
                      <a:rPr lang="es-MX" sz="1000" baseline="0">
                        <a:solidFill>
                          <a:sysClr val="windowText" lastClr="000000"/>
                        </a:solidFill>
                      </a:rPr>
                      <a:pPr>
                        <a:defRPr sz="1000" b="1">
                          <a:solidFill>
                            <a:sysClr val="windowText" lastClr="000000"/>
                          </a:solidFill>
                        </a:defRPr>
                      </a:pPr>
                      <a:t>[PORCENTAJE]</a:t>
                    </a:fld>
                    <a:endParaRPr lang="es-MX"/>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0E9-4FC3-939F-6DB8D031B8F5}"/>
                </c:ext>
              </c:extLst>
            </c:dLbl>
            <c:dLbl>
              <c:idx val="1"/>
              <c:layout>
                <c:manualLayout>
                  <c:x val="2.458377303352545E-2"/>
                  <c:y val="3.8395441901814147E-2"/>
                </c:manualLayout>
              </c:layout>
              <c:tx>
                <c:rich>
                  <a:bodyPr rot="0" spcFirstLastPara="1" vertOverflow="ellipsis" vert="horz" wrap="square" lIns="38100" tIns="19050" rIns="38100" bIns="19050" anchor="ctr" anchorCtr="1">
                    <a:noAutofit/>
                  </a:bodyPr>
                  <a:lstStyle/>
                  <a:p>
                    <a:pPr>
                      <a:defRPr sz="800" b="1" i="0" u="none" strike="noStrike" kern="1200" baseline="0">
                        <a:solidFill>
                          <a:sysClr val="windowText" lastClr="000000"/>
                        </a:solidFill>
                        <a:latin typeface="+mn-lt"/>
                        <a:ea typeface="+mn-ea"/>
                        <a:cs typeface="+mn-cs"/>
                      </a:defRPr>
                    </a:pPr>
                    <a:fld id="{2B5F74A4-DDAC-4488-82E8-20FB899D62F7}" type="CATEGORYNAME">
                      <a:rPr lang="en-US">
                        <a:solidFill>
                          <a:sysClr val="windowText" lastClr="000000"/>
                        </a:solidFill>
                      </a:rPr>
                      <a:pPr>
                        <a:defRPr sz="800" b="1">
                          <a:solidFill>
                            <a:sysClr val="windowText" lastClr="000000"/>
                          </a:solidFill>
                        </a:defRPr>
                      </a:pPr>
                      <a:t>[NOMBRE DE CATEGORÍA]</a:t>
                    </a:fld>
                    <a:endParaRPr lang="en-US" baseline="0" dirty="0">
                      <a:solidFill>
                        <a:sysClr val="windowText" lastClr="000000"/>
                      </a:solidFill>
                    </a:endParaRPr>
                  </a:p>
                  <a:p>
                    <a:pPr>
                      <a:defRPr sz="800" b="1">
                        <a:solidFill>
                          <a:sysClr val="windowText" lastClr="000000"/>
                        </a:solidFill>
                      </a:defRPr>
                    </a:pPr>
                    <a:r>
                      <a:rPr lang="en-US" baseline="0" dirty="0">
                        <a:solidFill>
                          <a:sysClr val="windowText" lastClr="000000"/>
                        </a:solidFill>
                      </a:rPr>
                      <a:t> </a:t>
                    </a:r>
                    <a:fld id="{D2837D27-D304-4ACE-96F4-32AC1C9CB848}" type="PERCENTAGE">
                      <a:rPr lang="en-US" baseline="0">
                        <a:solidFill>
                          <a:sysClr val="windowText" lastClr="000000"/>
                        </a:solidFill>
                      </a:rPr>
                      <a:pPr>
                        <a:defRPr sz="800" b="1">
                          <a:solidFill>
                            <a:sysClr val="windowText" lastClr="000000"/>
                          </a:solidFill>
                        </a:defRPr>
                      </a:pPr>
                      <a:t>[PORCENTAJE]</a:t>
                    </a:fld>
                    <a:endParaRPr lang="en-US" baseline="0" dirty="0">
                      <a:solidFill>
                        <a:sysClr val="windowText" lastClr="000000"/>
                      </a:solidFill>
                    </a:endParaRPr>
                  </a:p>
                </c:rich>
              </c:tx>
              <c:spPr>
                <a:noFill/>
                <a:ln>
                  <a:noFill/>
                </a:ln>
                <a:effectLst/>
              </c:spPr>
              <c:txPr>
                <a:bodyPr rot="0" spcFirstLastPara="1" vertOverflow="ellipsis" vert="horz" wrap="square" lIns="38100" tIns="19050" rIns="38100" bIns="19050" anchor="ctr" anchorCtr="1">
                  <a:noAutofit/>
                </a:bodyPr>
                <a:lstStyle/>
                <a:p>
                  <a:pPr>
                    <a:defRPr sz="8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layout>
                    <c:manualLayout>
                      <c:w val="0.14763193783059908"/>
                      <c:h val="0.15180407405681817"/>
                    </c:manualLayout>
                  </c15:layout>
                  <c15:dlblFieldTable/>
                  <c15:showDataLabelsRange val="0"/>
                </c:ext>
                <c:ext xmlns:c16="http://schemas.microsoft.com/office/drawing/2014/chart" uri="{C3380CC4-5D6E-409C-BE32-E72D297353CC}">
                  <c16:uniqueId val="{00000003-D0E9-4FC3-939F-6DB8D031B8F5}"/>
                </c:ext>
              </c:extLst>
            </c:dLbl>
            <c:dLbl>
              <c:idx val="2"/>
              <c:layout>
                <c:manualLayout>
                  <c:x val="2.063222123007823E-2"/>
                  <c:y val="2.0503445835594672E-2"/>
                </c:manualLayout>
              </c:layout>
              <c:tx>
                <c:rich>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fld id="{8B9EFB19-50AD-403E-BB3B-A3E0BD2C2411}" type="CATEGORYNAME">
                      <a:rPr lang="es-MX" sz="900">
                        <a:solidFill>
                          <a:sysClr val="windowText" lastClr="000000"/>
                        </a:solidFill>
                      </a:rPr>
                      <a:pPr>
                        <a:defRPr b="1">
                          <a:solidFill>
                            <a:sysClr val="windowText" lastClr="000000"/>
                          </a:solidFill>
                        </a:defRPr>
                      </a:pPr>
                      <a:t>[NOMBRE DE CATEGORÍA]</a:t>
                    </a:fld>
                    <a:r>
                      <a:rPr lang="es-MX" sz="900" dirty="0">
                        <a:solidFill>
                          <a:sysClr val="windowText" lastClr="000000"/>
                        </a:solidFill>
                      </a:rPr>
                      <a:t> </a:t>
                    </a:r>
                    <a:fld id="{412B6B2D-A8F7-4595-BB86-24DEB71E65DE}" type="PERCENTAGE">
                      <a:rPr lang="es-MX" sz="900">
                        <a:solidFill>
                          <a:sysClr val="windowText" lastClr="000000"/>
                        </a:solidFill>
                      </a:rPr>
                      <a:pPr>
                        <a:defRPr b="1">
                          <a:solidFill>
                            <a:sysClr val="windowText" lastClr="000000"/>
                          </a:solidFill>
                        </a:defRPr>
                      </a:pPr>
                      <a:t>[PORCENTAJE]</a:t>
                    </a:fld>
                    <a:endParaRPr lang="es-MX" sz="900" dirty="0">
                      <a:solidFill>
                        <a:sysClr val="windowText" lastClr="000000"/>
                      </a:solidFill>
                    </a:endParaRPr>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endParaRPr lang="es-MX"/>
                </a:p>
              </c:txPr>
              <c:dLblPos val="bestFit"/>
              <c:showLegendKey val="0"/>
              <c:showVal val="1"/>
              <c:showCatName val="1"/>
              <c:showSerName val="0"/>
              <c:showPercent val="1"/>
              <c:showBubbleSize val="0"/>
              <c:extLst>
                <c:ext xmlns:c15="http://schemas.microsoft.com/office/drawing/2012/chart" uri="{CE6537A1-D6FC-4f65-9D91-7224C49458BB}">
                  <c15:layout>
                    <c:manualLayout>
                      <c:w val="0.18678023850085174"/>
                      <c:h val="0.14604695352371791"/>
                    </c:manualLayout>
                  </c15:layout>
                  <c15:dlblFieldTable/>
                  <c15:showDataLabelsRange val="0"/>
                </c:ext>
                <c:ext xmlns:c16="http://schemas.microsoft.com/office/drawing/2014/chart" uri="{C3380CC4-5D6E-409C-BE32-E72D297353CC}">
                  <c16:uniqueId val="{00000005-D0E9-4FC3-939F-6DB8D031B8F5}"/>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Graf!$R$3:$R$5</c:f>
              <c:strCache>
                <c:ptCount val="3"/>
                <c:pt idx="0">
                  <c:v>EPP con pago total de aportaciones</c:v>
                </c:pt>
                <c:pt idx="1">
                  <c:v>EPP con pago parcial</c:v>
                </c:pt>
                <c:pt idx="2">
                  <c:v>EPP con pago omitido*</c:v>
                </c:pt>
              </c:strCache>
            </c:strRef>
          </c:cat>
          <c:val>
            <c:numRef>
              <c:f>Graf!$V$3:$V$5</c:f>
              <c:numCache>
                <c:formatCode>0%</c:formatCode>
                <c:ptCount val="3"/>
                <c:pt idx="0">
                  <c:v>0.77500000000000002</c:v>
                </c:pt>
                <c:pt idx="1">
                  <c:v>0.11666666666666667</c:v>
                </c:pt>
                <c:pt idx="2">
                  <c:v>0.10833333333333334</c:v>
                </c:pt>
              </c:numCache>
            </c:numRef>
          </c:val>
          <c:extLst>
            <c:ext xmlns:c16="http://schemas.microsoft.com/office/drawing/2014/chart" uri="{C3380CC4-5D6E-409C-BE32-E72D297353CC}">
              <c16:uniqueId val="{00000006-D0E9-4FC3-939F-6DB8D031B8F5}"/>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D0E9-4FC3-939F-6DB8D031B8F5}"/>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D0E9-4FC3-939F-6DB8D031B8F5}"/>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D0E9-4FC3-939F-6DB8D031B8F5}"/>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Graf!$R$3:$R$5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Graf!$T$3:$T$5</c15:sqref>
                        </c15:formulaRef>
                      </c:ext>
                    </c:extLst>
                    <c:numCache>
                      <c:formatCode>Estándar</c:formatCode>
                      <c:ptCount val="3"/>
                      <c:pt idx="0">
                        <c:v>93</c:v>
                      </c:pt>
                      <c:pt idx="1">
                        <c:v>14</c:v>
                      </c:pt>
                      <c:pt idx="2">
                        <c:v>13</c:v>
                      </c:pt>
                    </c:numCache>
                  </c:numRef>
                </c:val>
                <c:extLst>
                  <c:ext xmlns:c16="http://schemas.microsoft.com/office/drawing/2014/chart" uri="{C3380CC4-5D6E-409C-BE32-E72D297353CC}">
                    <c16:uniqueId val="{0000000D-D0E9-4FC3-939F-6DB8D031B8F5}"/>
                  </c:ext>
                </c:extLst>
              </c15:ser>
            </c15:filteredPieSeries>
          </c:ext>
        </c:extLst>
      </c:pieChart>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Histórico Cartera  </a:t>
            </a:r>
          </a:p>
          <a:p>
            <a:pPr>
              <a:defRPr/>
            </a:pPr>
            <a:r>
              <a:rPr lang="es-MX" dirty="0"/>
              <a:t>2016 - 2021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'Histórico Adeudos 16-21'!$C$2:$D$2</c:f>
              <c:strCache>
                <c:ptCount val="1"/>
                <c:pt idx="0">
                  <c:v>Proceso Jurídico</c:v>
                </c:pt>
              </c:strCache>
            </c:strRef>
          </c:tx>
          <c:spPr>
            <a:solidFill>
              <a:schemeClr val="accent4">
                <a:lumMod val="50000"/>
              </a:schemeClr>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16-21'!$C$4:$C$9</c:f>
              <c:numCache>
                <c:formatCode>_(* #,##0.00_);_(* \(#,##0.00\);_(* "-"??_);_(@_)</c:formatCode>
                <c:ptCount val="6"/>
                <c:pt idx="0">
                  <c:v>540229906.85000002</c:v>
                </c:pt>
                <c:pt idx="1">
                  <c:v>1186847078.5400002</c:v>
                </c:pt>
                <c:pt idx="2">
                  <c:v>470208275.40999997</c:v>
                </c:pt>
                <c:pt idx="3">
                  <c:v>555053414.44978249</c:v>
                </c:pt>
                <c:pt idx="4">
                  <c:v>953389659.13371778</c:v>
                </c:pt>
                <c:pt idx="5">
                  <c:v>1027199380.1975888</c:v>
                </c:pt>
              </c:numCache>
            </c:numRef>
          </c:val>
          <c:extLst>
            <c:ext xmlns:c16="http://schemas.microsoft.com/office/drawing/2014/chart" uri="{C3380CC4-5D6E-409C-BE32-E72D297353CC}">
              <c16:uniqueId val="{00000000-150D-4524-A05D-E86A55FDF562}"/>
            </c:ext>
          </c:extLst>
        </c:ser>
        <c:ser>
          <c:idx val="2"/>
          <c:order val="1"/>
          <c:tx>
            <c:strRef>
              <c:f>'Histórico Adeudos 16-21'!$E$2:$F$2</c:f>
              <c:strCache>
                <c:ptCount val="1"/>
                <c:pt idx="0">
                  <c:v>Requerido</c:v>
                </c:pt>
              </c:strCache>
            </c:strRef>
          </c:tx>
          <c:spPr>
            <a:solidFill>
              <a:schemeClr val="accent5"/>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16-21'!$E$4:$E$9</c:f>
              <c:numCache>
                <c:formatCode>_(* #,##0.00_);_(* \(#,##0.00\);_(* "-"??_);_(@_)</c:formatCode>
                <c:ptCount val="6"/>
                <c:pt idx="0">
                  <c:v>221711460.29999998</c:v>
                </c:pt>
                <c:pt idx="1">
                  <c:v>49909813.450000025</c:v>
                </c:pt>
                <c:pt idx="2">
                  <c:v>151087273.31999996</c:v>
                </c:pt>
                <c:pt idx="3">
                  <c:v>79386874.830000013</c:v>
                </c:pt>
                <c:pt idx="4">
                  <c:v>65375663.230000012</c:v>
                </c:pt>
                <c:pt idx="5">
                  <c:v>11001009.540000003</c:v>
                </c:pt>
              </c:numCache>
            </c:numRef>
          </c:val>
          <c:extLst>
            <c:ext xmlns:c16="http://schemas.microsoft.com/office/drawing/2014/chart" uri="{C3380CC4-5D6E-409C-BE32-E72D297353CC}">
              <c16:uniqueId val="{00000001-150D-4524-A05D-E86A55FDF562}"/>
            </c:ext>
          </c:extLst>
        </c:ser>
        <c:ser>
          <c:idx val="1"/>
          <c:order val="3"/>
          <c:tx>
            <c:strRef>
              <c:f>'Histórico Adeudos 16-21'!$G$2:$H$2</c:f>
              <c:strCache>
                <c:ptCount val="1"/>
                <c:pt idx="0">
                  <c:v>Convenios</c:v>
                </c:pt>
              </c:strCache>
            </c:strRef>
          </c:tx>
          <c:spPr>
            <a:solidFill>
              <a:schemeClr val="accent3"/>
            </a:solidFill>
            <a:ln>
              <a:noFill/>
            </a:ln>
            <a:effectLst/>
          </c:spPr>
          <c:invertIfNegative val="0"/>
          <c:val>
            <c:numRef>
              <c:f>'Histórico Adeudos 16-21'!$G$4:$G$9</c:f>
              <c:numCache>
                <c:formatCode>_(* #,##0.00_);_(* \(#,##0.00\);_(* "-"??_);_(@_)</c:formatCode>
                <c:ptCount val="6"/>
                <c:pt idx="0">
                  <c:v>378000524.006392</c:v>
                </c:pt>
                <c:pt idx="1">
                  <c:v>354306786.70644522</c:v>
                </c:pt>
                <c:pt idx="2">
                  <c:v>1151827738.7966466</c:v>
                </c:pt>
                <c:pt idx="3">
                  <c:v>1063728320.9100852</c:v>
                </c:pt>
                <c:pt idx="4">
                  <c:v>716659597.5588665</c:v>
                </c:pt>
                <c:pt idx="5">
                  <c:v>712938722.03915775</c:v>
                </c:pt>
              </c:numCache>
            </c:numRef>
          </c:val>
          <c:extLst>
            <c:ext xmlns:c16="http://schemas.microsoft.com/office/drawing/2014/chart" uri="{C3380CC4-5D6E-409C-BE32-E72D297353CC}">
              <c16:uniqueId val="{00000002-150D-4524-A05D-E86A55FDF562}"/>
            </c:ext>
          </c:extLst>
        </c:ser>
        <c:dLbls>
          <c:showLegendKey val="0"/>
          <c:showVal val="0"/>
          <c:showCatName val="0"/>
          <c:showSerName val="0"/>
          <c:showPercent val="0"/>
          <c:showBubbleSize val="0"/>
        </c:dLbls>
        <c:gapWidth val="150"/>
        <c:overlap val="100"/>
        <c:axId val="278800888"/>
        <c:axId val="278801280"/>
      </c:barChart>
      <c:lineChart>
        <c:grouping val="standard"/>
        <c:varyColors val="0"/>
        <c:ser>
          <c:idx val="4"/>
          <c:order val="2"/>
          <c:tx>
            <c:strRef>
              <c:f>'Histórico Adeudos 16-21'!$J$3</c:f>
              <c:strCache>
                <c:ptCount val="1"/>
                <c:pt idx="0">
                  <c:v># EPP *2</c:v>
                </c:pt>
              </c:strCache>
            </c:strRef>
          </c:tx>
          <c:spPr>
            <a:ln w="28575" cap="rnd">
              <a:solidFill>
                <a:schemeClr val="accent3">
                  <a:lumMod val="50000"/>
                </a:schemeClr>
              </a:solidFill>
              <a:round/>
            </a:ln>
            <a:effectLst/>
          </c:spPr>
          <c:marker>
            <c:symbol val="none"/>
          </c:marker>
          <c:dLbls>
            <c:dLbl>
              <c:idx val="0"/>
              <c:layout>
                <c:manualLayout>
                  <c:x val="-3.3145005484229072E-2"/>
                  <c:y val="1.1173184357541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50D-4524-A05D-E86A55FDF562}"/>
                </c:ext>
              </c:extLst>
            </c:dLbl>
            <c:dLbl>
              <c:idx val="1"/>
              <c:layout>
                <c:manualLayout>
                  <c:x val="-1.807909390048864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50D-4524-A05D-E86A55FDF562}"/>
                </c:ext>
              </c:extLst>
            </c:dLbl>
            <c:dLbl>
              <c:idx val="2"/>
              <c:layout>
                <c:manualLayout>
                  <c:x val="-1.9585685058862635E-2"/>
                  <c:y val="3.7243947858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50D-4524-A05D-E86A55FDF562}"/>
                </c:ext>
              </c:extLst>
            </c:dLbl>
            <c:dLbl>
              <c:idx val="3"/>
              <c:layout>
                <c:manualLayout>
                  <c:x val="-2.410545853398478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50D-4524-A05D-E86A55FDF562}"/>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'Histórico Adeudos 16-21'!$J$4:$J$9</c:f>
              <c:numCache>
                <c:formatCode>Estándar</c:formatCode>
                <c:ptCount val="6"/>
                <c:pt idx="0">
                  <c:v>38</c:v>
                </c:pt>
                <c:pt idx="1">
                  <c:v>46</c:v>
                </c:pt>
                <c:pt idx="2">
                  <c:v>38</c:v>
                </c:pt>
                <c:pt idx="3">
                  <c:v>32</c:v>
                </c:pt>
                <c:pt idx="4">
                  <c:v>30</c:v>
                </c:pt>
                <c:pt idx="5">
                  <c:v>32</c:v>
                </c:pt>
              </c:numCache>
            </c:numRef>
          </c:val>
          <c:smooth val="0"/>
          <c:extLst>
            <c:ext xmlns:c16="http://schemas.microsoft.com/office/drawing/2014/chart" uri="{C3380CC4-5D6E-409C-BE32-E72D297353CC}">
              <c16:uniqueId val="{00000007-150D-4524-A05D-E86A55FDF562}"/>
            </c:ext>
          </c:extLst>
        </c:ser>
        <c:dLbls>
          <c:showLegendKey val="0"/>
          <c:showVal val="0"/>
          <c:showCatName val="0"/>
          <c:showSerName val="0"/>
          <c:showPercent val="0"/>
          <c:showBubbleSize val="0"/>
        </c:dLbls>
        <c:marker val="1"/>
        <c:smooth val="0"/>
        <c:axId val="220934672"/>
        <c:axId val="278801672"/>
      </c:lineChart>
      <c:catAx>
        <c:axId val="278800888"/>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78801280"/>
        <c:crosses val="autoZero"/>
        <c:auto val="1"/>
        <c:lblAlgn val="ctr"/>
        <c:lblOffset val="100"/>
        <c:noMultiLvlLbl val="0"/>
      </c:catAx>
      <c:valAx>
        <c:axId val="278801280"/>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78800888"/>
        <c:crosses val="autoZero"/>
        <c:crossBetween val="between"/>
      </c:valAx>
      <c:valAx>
        <c:axId val="278801672"/>
        <c:scaling>
          <c:orientation val="minMax"/>
        </c:scaling>
        <c:delete val="0"/>
        <c:axPos val="r"/>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20934672"/>
        <c:crosses val="max"/>
        <c:crossBetween val="between"/>
      </c:valAx>
      <c:catAx>
        <c:axId val="220934672"/>
        <c:scaling>
          <c:orientation val="minMax"/>
        </c:scaling>
        <c:delete val="1"/>
        <c:axPos val="b"/>
        <c:majorTickMark val="none"/>
        <c:minorTickMark val="none"/>
        <c:tickLblPos val="nextTo"/>
        <c:crossAx val="27880167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C7E170F-3ABF-4CE7-8064-0D8E2A886131}"/>
              </a:ext>
            </a:extLst>
          </p:cNvPr>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a:extLst>
              <a:ext uri="{FF2B5EF4-FFF2-40B4-BE49-F238E27FC236}">
                <a16:creationId xmlns:a16="http://schemas.microsoft.com/office/drawing/2014/main" id="{076890AD-379D-418F-8C09-FCA75261DA89}"/>
              </a:ext>
            </a:extLst>
          </p:cNvPr>
          <p:cNvSpPr>
            <a:spLocks noGrp="1"/>
          </p:cNvSpPr>
          <p:nvPr>
            <p:ph type="dt" sz="quarter" idx="1"/>
          </p:nvPr>
        </p:nvSpPr>
        <p:spPr>
          <a:xfrm>
            <a:off x="3978133" y="1"/>
            <a:ext cx="3043343" cy="467072"/>
          </a:xfrm>
          <a:prstGeom prst="rect">
            <a:avLst/>
          </a:prstGeom>
        </p:spPr>
        <p:txBody>
          <a:bodyPr vert="horz" lIns="93315" tIns="46657" rIns="93315" bIns="46657" rtlCol="0"/>
          <a:lstStyle>
            <a:lvl1pPr algn="r">
              <a:defRPr sz="1200"/>
            </a:lvl1pPr>
          </a:lstStyle>
          <a:p>
            <a:fld id="{AE0D9159-C117-4A89-A01A-21C175ED86CA}" type="datetimeFigureOut">
              <a:rPr lang="es-MX" smtClean="0"/>
              <a:t>11/05/2021</a:t>
            </a:fld>
            <a:endParaRPr lang="es-MX" dirty="0"/>
          </a:p>
        </p:txBody>
      </p:sp>
      <p:sp>
        <p:nvSpPr>
          <p:cNvPr id="4" name="Marcador de pie de página 3">
            <a:extLst>
              <a:ext uri="{FF2B5EF4-FFF2-40B4-BE49-F238E27FC236}">
                <a16:creationId xmlns:a16="http://schemas.microsoft.com/office/drawing/2014/main" id="{564C8B37-90A4-429F-B8CA-C175CDF78E70}"/>
              </a:ext>
            </a:extLst>
          </p:cNvPr>
          <p:cNvSpPr>
            <a:spLocks noGrp="1"/>
          </p:cNvSpPr>
          <p:nvPr>
            <p:ph type="ftr" sz="quarter" idx="2"/>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5" name="Marcador de número de diapositiva 4">
            <a:extLst>
              <a:ext uri="{FF2B5EF4-FFF2-40B4-BE49-F238E27FC236}">
                <a16:creationId xmlns:a16="http://schemas.microsoft.com/office/drawing/2014/main" id="{69976248-8466-4CF1-8CE5-CDB82DD5BECB}"/>
              </a:ext>
            </a:extLst>
          </p:cNvPr>
          <p:cNvSpPr>
            <a:spLocks noGrp="1"/>
          </p:cNvSpPr>
          <p:nvPr>
            <p:ph type="sldNum" sz="quarter" idx="3"/>
          </p:nvPr>
        </p:nvSpPr>
        <p:spPr>
          <a:xfrm>
            <a:off x="3978133" y="8842031"/>
            <a:ext cx="3043343" cy="467071"/>
          </a:xfrm>
          <a:prstGeom prst="rect">
            <a:avLst/>
          </a:prstGeom>
        </p:spPr>
        <p:txBody>
          <a:bodyPr vert="horz" lIns="93315" tIns="46657" rIns="93315" bIns="46657" rtlCol="0" anchor="b"/>
          <a:lstStyle>
            <a:lvl1pPr algn="r">
              <a:defRPr sz="1200"/>
            </a:lvl1pPr>
          </a:lstStyle>
          <a:p>
            <a:fld id="{3F5FF373-52F9-49D8-8D65-602C4259F844}" type="slidenum">
              <a:rPr lang="es-MX" smtClean="0"/>
              <a:t>‹Nº›</a:t>
            </a:fld>
            <a:endParaRPr lang="es-MX" dirty="0"/>
          </a:p>
        </p:txBody>
      </p:sp>
    </p:spTree>
    <p:extLst>
      <p:ext uri="{BB962C8B-B14F-4D97-AF65-F5344CB8AC3E}">
        <p14:creationId xmlns:p14="http://schemas.microsoft.com/office/powerpoint/2010/main" val="108638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p:cNvSpPr>
            <a:spLocks noGrp="1"/>
          </p:cNvSpPr>
          <p:nvPr>
            <p:ph type="dt" idx="1"/>
          </p:nvPr>
        </p:nvSpPr>
        <p:spPr>
          <a:xfrm>
            <a:off x="3978133" y="1"/>
            <a:ext cx="3043343" cy="467072"/>
          </a:xfrm>
          <a:prstGeom prst="rect">
            <a:avLst/>
          </a:prstGeom>
        </p:spPr>
        <p:txBody>
          <a:bodyPr vert="horz" lIns="93315" tIns="46657" rIns="93315" bIns="46657" rtlCol="0"/>
          <a:lstStyle>
            <a:lvl1pPr algn="r">
              <a:defRPr sz="1200"/>
            </a:lvl1pPr>
          </a:lstStyle>
          <a:p>
            <a:fld id="{E5D6F34C-2B1F-4DF3-845F-04C29BD8D4FC}" type="datetimeFigureOut">
              <a:rPr lang="es-MX" smtClean="0"/>
              <a:t>11/05/2021</a:t>
            </a:fld>
            <a:endParaRPr lang="es-MX" dirty="0"/>
          </a:p>
        </p:txBody>
      </p:sp>
      <p:sp>
        <p:nvSpPr>
          <p:cNvPr id="4" name="Marcador de imagen de diapositiva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5" tIns="46657" rIns="93315" bIns="46657" rtlCol="0" anchor="ctr"/>
          <a:lstStyle/>
          <a:p>
            <a:endParaRPr lang="es-MX" dirty="0"/>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15" tIns="46657" rIns="93315" bIns="46657"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8133" y="8842031"/>
            <a:ext cx="3043343" cy="467071"/>
          </a:xfrm>
          <a:prstGeom prst="rect">
            <a:avLst/>
          </a:prstGeom>
        </p:spPr>
        <p:txBody>
          <a:bodyPr vert="horz" lIns="93315" tIns="46657" rIns="93315" bIns="46657" rtlCol="0" anchor="b"/>
          <a:lstStyle>
            <a:lvl1pPr algn="r">
              <a:defRPr sz="1200"/>
            </a:lvl1pPr>
          </a:lstStyle>
          <a:p>
            <a:fld id="{A21F3BAE-0545-4907-B455-32E1A60745E4}" type="slidenum">
              <a:rPr lang="es-MX" smtClean="0"/>
              <a:t>‹Nº›</a:t>
            </a:fld>
            <a:endParaRPr lang="es-MX" dirty="0"/>
          </a:p>
        </p:txBody>
      </p:sp>
    </p:spTree>
    <p:extLst>
      <p:ext uri="{BB962C8B-B14F-4D97-AF65-F5344CB8AC3E}">
        <p14:creationId xmlns:p14="http://schemas.microsoft.com/office/powerpoint/2010/main" val="251146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6B7B9179-E343-49E7-8449-9A6104C37573}" type="slidenum">
              <a:rPr lang="es-MX" smtClean="0"/>
              <a:t>87</a:t>
            </a:fld>
            <a:endParaRPr lang="es-MX" dirty="0"/>
          </a:p>
        </p:txBody>
      </p:sp>
    </p:spTree>
    <p:extLst>
      <p:ext uri="{BB962C8B-B14F-4D97-AF65-F5344CB8AC3E}">
        <p14:creationId xmlns:p14="http://schemas.microsoft.com/office/powerpoint/2010/main" val="967947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dirty="0"/>
              <a:t>Sesión Ordinaria 04/2021 del 29 de abril de 2021</a:t>
            </a:r>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2719908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34262"/>
            <a:ext cx="5742296" cy="1470025"/>
          </a:xfrm>
        </p:spPr>
        <p:txBody>
          <a:bodyPr/>
          <a:lstStyle>
            <a:lvl1pPr>
              <a:defRPr sz="3600" b="1">
                <a:solidFill>
                  <a:schemeClr val="tx1">
                    <a:lumMod val="65000"/>
                    <a:lumOff val="35000"/>
                  </a:schemeClr>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s-MX" dirty="0"/>
              <a:t>Sesión Ordinaria 04/2021 del 29 de abril de 2021</a:t>
            </a:r>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841267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Content Placeholder 2"/>
          <p:cNvSpPr>
            <a:spLocks noGrp="1"/>
          </p:cNvSpPr>
          <p:nvPr>
            <p:ph idx="1"/>
          </p:nvPr>
        </p:nvSpPr>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r>
              <a:rPr lang="es-MX" dirty="0"/>
              <a:t>Sesión Ordinaria 04/2021 del 29 de abril de 2021</a:t>
            </a:r>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50428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s-MX" dirty="0"/>
              <a:t>Sesión Ordinaria 04/2021 del 29 de abril de 2021</a:t>
            </a:r>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557608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11376" y="1127726"/>
            <a:ext cx="8321247" cy="4602548"/>
          </a:xfrm>
          <a:prstGeom prst="rect">
            <a:avLst/>
          </a:prstGeom>
        </p:spPr>
        <p:txBody>
          <a:bodyPr>
            <a:normAutofit/>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6" name="Marcador de texto 7"/>
          <p:cNvSpPr>
            <a:spLocks noGrp="1"/>
          </p:cNvSpPr>
          <p:nvPr>
            <p:ph type="body" sz="quarter" idx="14" hasCustomPrompt="1"/>
          </p:nvPr>
        </p:nvSpPr>
        <p:spPr>
          <a:xfrm>
            <a:off x="1676400" y="16042"/>
            <a:ext cx="7467600" cy="471960"/>
          </a:xfrm>
          <a:prstGeom prst="rect">
            <a:avLst/>
          </a:prstGeom>
        </p:spPr>
        <p:txBody>
          <a:bodyPr>
            <a:noAutofit/>
          </a:bodyPr>
          <a:lstStyle>
            <a:lvl1pPr marL="0" indent="0" algn="ctr">
              <a:buNone/>
              <a:defRPr sz="2400" b="1">
                <a:solidFill>
                  <a:schemeClr val="bg1"/>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9" name="Slide Number Placeholder 5"/>
          <p:cNvSpPr>
            <a:spLocks noGrp="1"/>
          </p:cNvSpPr>
          <p:nvPr>
            <p:ph type="sldNum" sz="quarter" idx="4"/>
          </p:nvPr>
        </p:nvSpPr>
        <p:spPr>
          <a:xfrm>
            <a:off x="7010400" y="647683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pie de página 6">
            <a:extLst>
              <a:ext uri="{FF2B5EF4-FFF2-40B4-BE49-F238E27FC236}">
                <a16:creationId xmlns:a16="http://schemas.microsoft.com/office/drawing/2014/main" id="{74C6E140-2A00-4132-9689-8F4D7E7CE86C}"/>
              </a:ext>
            </a:extLst>
          </p:cNvPr>
          <p:cNvSpPr>
            <a:spLocks noGrp="1"/>
          </p:cNvSpPr>
          <p:nvPr>
            <p:ph type="ftr" sz="quarter" idx="3"/>
          </p:nvPr>
        </p:nvSpPr>
        <p:spPr>
          <a:xfrm>
            <a:off x="2879250" y="6492875"/>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p>
        </p:txBody>
      </p:sp>
    </p:spTree>
    <p:extLst>
      <p:ext uri="{BB962C8B-B14F-4D97-AF65-F5344CB8AC3E}">
        <p14:creationId xmlns:p14="http://schemas.microsoft.com/office/powerpoint/2010/main" val="3058314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11376" y="1127726"/>
            <a:ext cx="8321247" cy="4602548"/>
          </a:xfrm>
          <a:prstGeom prst="rect">
            <a:avLst/>
          </a:prstGeom>
        </p:spPr>
        <p:txBody>
          <a:bodyPr>
            <a:normAutofit/>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9" name="Slide Number Placeholder 5"/>
          <p:cNvSpPr>
            <a:spLocks noGrp="1"/>
          </p:cNvSpPr>
          <p:nvPr>
            <p:ph type="sldNum" sz="quarter" idx="4"/>
          </p:nvPr>
        </p:nvSpPr>
        <p:spPr>
          <a:xfrm>
            <a:off x="7010400" y="645298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p>
        </p:txBody>
      </p:sp>
    </p:spTree>
    <p:extLst>
      <p:ext uri="{BB962C8B-B14F-4D97-AF65-F5344CB8AC3E}">
        <p14:creationId xmlns:p14="http://schemas.microsoft.com/office/powerpoint/2010/main" val="2013507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94268" y="1315964"/>
            <a:ext cx="8321247" cy="4602548"/>
          </a:xfrm>
          <a:prstGeom prst="rect">
            <a:avLst/>
          </a:prstGeom>
        </p:spPr>
        <p:txBody>
          <a:bodyPr/>
          <a:lstStyle>
            <a:lvl1pPr marL="0" indent="0" algn="just">
              <a:buNone/>
              <a:defRPr sz="1600">
                <a:solidFill>
                  <a:schemeClr val="tx1">
                    <a:lumMod val="95000"/>
                    <a:lumOff val="5000"/>
                  </a:schemeClr>
                </a:solidFill>
                <a:latin typeface="+mn-lt"/>
              </a:defRPr>
            </a:lvl1pPr>
            <a:lvl2pPr marL="685783" indent="-228594" algn="just">
              <a:buFontTx/>
              <a:buBlip>
                <a:blip r:embed="rId2"/>
              </a:buBlip>
              <a:defRPr sz="1600">
                <a:solidFill>
                  <a:schemeClr val="tx1">
                    <a:lumMod val="95000"/>
                    <a:lumOff val="5000"/>
                  </a:schemeClr>
                </a:solidFill>
                <a:latin typeface="+mn-lt"/>
              </a:defRPr>
            </a:lvl2pPr>
            <a:lvl3pPr marL="1142971" indent="-228594" algn="just">
              <a:buFontTx/>
              <a:buBlip>
                <a:blip r:embed="rId2"/>
              </a:buBlip>
              <a:defRPr sz="1600">
                <a:solidFill>
                  <a:schemeClr val="tx1">
                    <a:lumMod val="95000"/>
                    <a:lumOff val="5000"/>
                  </a:schemeClr>
                </a:solidFill>
                <a:latin typeface="+mn-lt"/>
              </a:defRPr>
            </a:lvl3pPr>
            <a:lvl4pPr marL="1600160" indent="-228594" algn="just">
              <a:buFontTx/>
              <a:buBlip>
                <a:blip r:embed="rId2"/>
              </a:buBlip>
              <a:defRPr sz="1600">
                <a:solidFill>
                  <a:schemeClr val="tx1">
                    <a:lumMod val="95000"/>
                    <a:lumOff val="5000"/>
                  </a:schemeClr>
                </a:solidFill>
                <a:latin typeface="+mn-lt"/>
              </a:defRPr>
            </a:lvl4pPr>
            <a:lvl5pPr marL="2057349" indent="-228594" algn="just">
              <a:buFontTx/>
              <a:buBlip>
                <a:blip r:embed="rId2"/>
              </a:buBlip>
              <a:defRPr sz="1600">
                <a:solidFill>
                  <a:schemeClr val="tx1">
                    <a:lumMod val="95000"/>
                    <a:lumOff val="5000"/>
                  </a:schemeClr>
                </a:solidFill>
                <a:latin typeface="+mn-lt"/>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6" name="Marcador de texto 7"/>
          <p:cNvSpPr>
            <a:spLocks noGrp="1"/>
          </p:cNvSpPr>
          <p:nvPr>
            <p:ph type="body" sz="quarter" idx="14" hasCustomPrompt="1"/>
          </p:nvPr>
        </p:nvSpPr>
        <p:spPr>
          <a:xfrm>
            <a:off x="494269" y="677390"/>
            <a:ext cx="8321247"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9"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344444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162595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518984" y="1072120"/>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Slide Number Placeholder 5"/>
          <p:cNvSpPr>
            <a:spLocks noGrp="1"/>
          </p:cNvSpPr>
          <p:nvPr>
            <p:ph type="sldNum" sz="quarter" idx="4"/>
          </p:nvPr>
        </p:nvSpPr>
        <p:spPr>
          <a:xfrm>
            <a:off x="7010400" y="646436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2" name="Título 1">
            <a:extLst>
              <a:ext uri="{FF2B5EF4-FFF2-40B4-BE49-F238E27FC236}">
                <a16:creationId xmlns:a16="http://schemas.microsoft.com/office/drawing/2014/main" id="{5EF19490-00FA-4438-B7F5-86DA6A728941}"/>
              </a:ext>
            </a:extLst>
          </p:cNvPr>
          <p:cNvSpPr>
            <a:spLocks noGrp="1"/>
          </p:cNvSpPr>
          <p:nvPr>
            <p:ph type="title"/>
          </p:nvPr>
        </p:nvSpPr>
        <p:spPr>
          <a:xfrm>
            <a:off x="1697366" y="28511"/>
            <a:ext cx="6742300" cy="489346"/>
          </a:xfrm>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BC409D0-3F46-4115-96BE-7D475D1741BC}"/>
              </a:ext>
            </a:extLst>
          </p:cNvPr>
          <p:cNvSpPr>
            <a:spLocks noGrp="1"/>
          </p:cNvSpPr>
          <p:nvPr>
            <p:ph type="ftr" sz="quarter" idx="3"/>
          </p:nvPr>
        </p:nvSpPr>
        <p:spPr>
          <a:xfrm>
            <a:off x="2886075" y="6447210"/>
            <a:ext cx="33718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p>
        </p:txBody>
      </p:sp>
    </p:spTree>
    <p:extLst>
      <p:ext uri="{BB962C8B-B14F-4D97-AF65-F5344CB8AC3E}">
        <p14:creationId xmlns:p14="http://schemas.microsoft.com/office/powerpoint/2010/main" val="1706475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endParaRPr lang="es-MX" dirty="0"/>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r>
              <a:rPr lang="es-MX" dirty="0"/>
              <a:t>Sesión Ordinaria 04/2021 del 29 de abril de 2021</a:t>
            </a: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14727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endParaRPr lang="es-MX" dirty="0"/>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r>
              <a:rPr lang="es-MX" dirty="0"/>
              <a:t>Sesión Ordinaria 04/2021 del 29 de abril de 2021</a:t>
            </a: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655850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18114669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jpeg"/><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5.xml"/><Relationship Id="rId7"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heme" Target="../theme/theme2.xml"/><Relationship Id="rId9" Type="http://schemas.openxmlformats.org/officeDocument/2006/relationships/image" Target="../media/image9.jpe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1.jp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0916" y="-2"/>
            <a:ext cx="9143999" cy="6858000"/>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3"/>
          </p:nvPr>
        </p:nvSpPr>
        <p:spPr>
          <a:xfrm>
            <a:off x="2868415" y="6492875"/>
            <a:ext cx="342899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p>
        </p:txBody>
      </p:sp>
      <p:sp>
        <p:nvSpPr>
          <p:cNvPr id="6" name="Slide Number Placeholder 5"/>
          <p:cNvSpPr>
            <a:spLocks noGrp="1"/>
          </p:cNvSpPr>
          <p:nvPr>
            <p:ph type="sldNum" sz="quarter" idx="4"/>
          </p:nvPr>
        </p:nvSpPr>
        <p:spPr>
          <a:xfrm>
            <a:off x="7032232" y="647571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A811B-EC15-4221-9CE3-1524AEBB1E2E}" type="slidenum">
              <a:rPr lang="es-MX" smtClean="0"/>
              <a:t>‹Nº›</a:t>
            </a:fld>
            <a:endParaRPr lang="es-MX" dirty="0"/>
          </a:p>
        </p:txBody>
      </p:sp>
      <p:pic>
        <p:nvPicPr>
          <p:cNvPr id="9" name="Imagen 8"/>
          <p:cNvPicPr>
            <a:picLocks noChangeAspect="1"/>
          </p:cNvPicPr>
          <p:nvPr/>
        </p:nvPicPr>
        <p:blipFill rotWithShape="1">
          <a:blip r:embed="rId5"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13" name="Imagen 12"/>
          <p:cNvPicPr>
            <a:picLocks noChangeAspect="1"/>
          </p:cNvPicPr>
          <p:nvPr/>
        </p:nvPicPr>
        <p:blipFill rotWithShape="1">
          <a:blip r:embed="rId6">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3666758795"/>
      </p:ext>
    </p:extLst>
  </p:cSld>
  <p:clrMap bg1="lt1" tx1="dk1" bg2="lt2" tx2="dk2" accent1="accent1" accent2="accent2" accent3="accent3" accent4="accent4" accent5="accent5" accent6="accent6" hlink="hlink" folHlink="folHlink"/>
  <p:sldLayoutIdLst>
    <p:sldLayoutId id="2147483685" r:id="rId1"/>
    <p:sldLayoutId id="2147483695" r:id="rId2"/>
  </p:sldLayoutIdLst>
  <p:hf hdr="0" dt="0"/>
  <p:txStyles>
    <p:titleStyle>
      <a:lvl1pPr algn="ctr" defTabSz="457200" rtl="0" eaLnBrk="1" latinLnBrk="0" hangingPunct="1">
        <a:spcBef>
          <a:spcPct val="0"/>
        </a:spcBef>
        <a:buNone/>
        <a:defRPr sz="24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5"/>
          <a:stretch>
            <a:fillRect/>
          </a:stretch>
        </p:blipFill>
        <p:spPr>
          <a:xfrm>
            <a:off x="5323499" y="1763858"/>
            <a:ext cx="2719052" cy="3670110"/>
          </a:xfrm>
          <a:prstGeom prst="rect">
            <a:avLst/>
          </a:prstGeom>
        </p:spPr>
      </p:pic>
      <p:pic>
        <p:nvPicPr>
          <p:cNvPr id="28" name="Imagen 27"/>
          <p:cNvPicPr/>
          <p:nvPr/>
        </p:nvPicPr>
        <p:blipFill rotWithShape="1">
          <a:blip r:embed="rId6">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4" name="Imagen 3"/>
          <p:cNvPicPr>
            <a:picLocks noChangeAspect="1"/>
          </p:cNvPicPr>
          <p:nvPr/>
        </p:nvPicPr>
        <p:blipFill>
          <a:blip r:embed="rId7"/>
          <a:stretch>
            <a:fillRect/>
          </a:stretch>
        </p:blipFill>
        <p:spPr>
          <a:xfrm>
            <a:off x="-31275" y="2137955"/>
            <a:ext cx="9175275" cy="2987299"/>
          </a:xfrm>
          <a:prstGeom prst="rect">
            <a:avLst/>
          </a:prstGeom>
        </p:spPr>
      </p:pic>
      <p:pic>
        <p:nvPicPr>
          <p:cNvPr id="29" name="Imagen 28"/>
          <p:cNvPicPr>
            <a:picLocks noChangeAspect="1"/>
          </p:cNvPicPr>
          <p:nvPr/>
        </p:nvPicPr>
        <p:blipFill rotWithShape="1">
          <a:blip r:embed="rId8"/>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9"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39" name="2 Rectángulo"/>
          <p:cNvSpPr/>
          <p:nvPr/>
        </p:nvSpPr>
        <p:spPr>
          <a:xfrm>
            <a:off x="1" y="1618693"/>
            <a:ext cx="914400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946181" y="645188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6" name="Marcador de texto 5">
            <a:extLst>
              <a:ext uri="{FF2B5EF4-FFF2-40B4-BE49-F238E27FC236}">
                <a16:creationId xmlns:a16="http://schemas.microsoft.com/office/drawing/2014/main" id="{F18D7904-7BD9-46DE-A44C-B19DEFCF64D3}"/>
              </a:ext>
            </a:extLst>
          </p:cNvPr>
          <p:cNvSpPr>
            <a:spLocks noGrp="1"/>
          </p:cNvSpPr>
          <p:nvPr>
            <p:ph type="body" idx="1"/>
          </p:nvPr>
        </p:nvSpPr>
        <p:spPr>
          <a:xfrm>
            <a:off x="552965" y="1142761"/>
            <a:ext cx="78867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38238"/>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p>
        </p:txBody>
      </p:sp>
    </p:spTree>
    <p:extLst>
      <p:ext uri="{BB962C8B-B14F-4D97-AF65-F5344CB8AC3E}">
        <p14:creationId xmlns:p14="http://schemas.microsoft.com/office/powerpoint/2010/main" val="3818722316"/>
      </p:ext>
    </p:extLst>
  </p:cSld>
  <p:clrMap bg1="lt1" tx1="dk1" bg2="lt2" tx2="dk2" accent1="accent1" accent2="accent2" accent3="accent3" accent4="accent4" accent5="accent5" accent6="accent6" hlink="hlink" folHlink="folHlink"/>
  <p:sldLayoutIdLst>
    <p:sldLayoutId id="2147483687" r:id="rId1"/>
    <p:sldLayoutId id="2147483699" r:id="rId2"/>
    <p:sldLayoutId id="2147483700" r:id="rId3"/>
  </p:sldLayoutIdLst>
  <p:hf hdr="0" dt="0"/>
  <p:txStyles>
    <p:title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673461" y="0"/>
            <a:ext cx="6750564" cy="5588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p:nvPicPr>
        <p:blipFill rotWithShape="1">
          <a:blip r:embed="rId6"/>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7" cstate="print">
            <a:extLst>
              <a:ext uri="{28A0092B-C50C-407E-A947-70E740481C1C}">
                <a14:useLocalDpi xmlns:a14="http://schemas.microsoft.com/office/drawing/2010/main" val="0"/>
              </a:ext>
            </a:extLst>
          </a:blip>
          <a:srcRect t="7539" b="9526"/>
          <a:stretch/>
        </p:blipFill>
        <p:spPr>
          <a:xfrm>
            <a:off x="-15639" y="1"/>
            <a:ext cx="1689100" cy="558800"/>
          </a:xfrm>
          <a:prstGeom prst="rect">
            <a:avLst/>
          </a:prstGeom>
        </p:spPr>
      </p:pic>
      <p:sp>
        <p:nvSpPr>
          <p:cNvPr id="11" name="Slide Number Placeholder 5"/>
          <p:cNvSpPr>
            <a:spLocks noGrp="1"/>
          </p:cNvSpPr>
          <p:nvPr>
            <p:ph type="sldNum" sz="quarter" idx="4"/>
          </p:nvPr>
        </p:nvSpPr>
        <p:spPr>
          <a:xfrm>
            <a:off x="7007556" y="646740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p:nvPicPr>
        <p:blipFill rotWithShape="1">
          <a:blip r:embed="rId8">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3" name="Marcador de título 2">
            <a:extLst>
              <a:ext uri="{FF2B5EF4-FFF2-40B4-BE49-F238E27FC236}">
                <a16:creationId xmlns:a16="http://schemas.microsoft.com/office/drawing/2014/main" id="{C8B24DD2-A40F-4555-B179-9ADD087B4BF1}"/>
              </a:ext>
            </a:extLst>
          </p:cNvPr>
          <p:cNvSpPr>
            <a:spLocks noGrp="1"/>
          </p:cNvSpPr>
          <p:nvPr>
            <p:ph type="title"/>
          </p:nvPr>
        </p:nvSpPr>
        <p:spPr>
          <a:xfrm>
            <a:off x="1697365" y="33030"/>
            <a:ext cx="6742300" cy="489346"/>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4" name="Marcador de texto 3">
            <a:extLst>
              <a:ext uri="{FF2B5EF4-FFF2-40B4-BE49-F238E27FC236}">
                <a16:creationId xmlns:a16="http://schemas.microsoft.com/office/drawing/2014/main" id="{63CF62CB-A637-4EA1-80A7-18989DCDBE4E}"/>
              </a:ext>
            </a:extLst>
          </p:cNvPr>
          <p:cNvSpPr>
            <a:spLocks noGrp="1"/>
          </p:cNvSpPr>
          <p:nvPr>
            <p:ph type="body" idx="1"/>
          </p:nvPr>
        </p:nvSpPr>
        <p:spPr>
          <a:xfrm>
            <a:off x="419644" y="1139836"/>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pie de página 4">
            <a:extLst>
              <a:ext uri="{FF2B5EF4-FFF2-40B4-BE49-F238E27FC236}">
                <a16:creationId xmlns:a16="http://schemas.microsoft.com/office/drawing/2014/main" id="{D897179F-E906-424E-BAE7-14CA011D90B9}"/>
              </a:ext>
            </a:extLst>
          </p:cNvPr>
          <p:cNvSpPr>
            <a:spLocks noGrp="1"/>
          </p:cNvSpPr>
          <p:nvPr>
            <p:ph type="ftr" sz="quarter" idx="3"/>
          </p:nvPr>
        </p:nvSpPr>
        <p:spPr>
          <a:xfrm>
            <a:off x="2879249" y="6437969"/>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p>
        </p:txBody>
      </p:sp>
    </p:spTree>
    <p:extLst>
      <p:ext uri="{BB962C8B-B14F-4D97-AF65-F5344CB8AC3E}">
        <p14:creationId xmlns:p14="http://schemas.microsoft.com/office/powerpoint/2010/main" val="1548329307"/>
      </p:ext>
    </p:extLst>
  </p:cSld>
  <p:clrMap bg1="lt1" tx1="dk1" bg2="lt2" tx2="dk2" accent1="accent1" accent2="accent2" accent3="accent3" accent4="accent4" accent5="accent5" accent6="accent6" hlink="hlink" folHlink="folHlink"/>
  <p:sldLayoutIdLst>
    <p:sldLayoutId id="2147483689" r:id="rId1"/>
    <p:sldLayoutId id="2147483696" r:id="rId2"/>
    <p:sldLayoutId id="2147483697" r:id="rId3"/>
    <p:sldLayoutId id="2147483698" r:id="rId4"/>
  </p:sldLayoutIdLst>
  <p:hf hdr="0" dt="0"/>
  <p:txStyles>
    <p:title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srcRect/>
          <a:stretch>
            <a:fillRect/>
          </a:stretch>
        </a:blip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6"/>
          <a:stretch>
            <a:fillRect/>
          </a:stretch>
        </p:blipFill>
        <p:spPr>
          <a:xfrm>
            <a:off x="-3445" y="1968881"/>
            <a:ext cx="9150889" cy="2920237"/>
          </a:xfrm>
          <a:prstGeom prst="rect">
            <a:avLst/>
          </a:prstGeom>
        </p:spPr>
      </p:pic>
      <p:pic>
        <p:nvPicPr>
          <p:cNvPr id="10" name="Imagen 9"/>
          <p:cNvPicPr>
            <a:picLocks noChangeAspect="1"/>
          </p:cNvPicPr>
          <p:nvPr/>
        </p:nvPicPr>
        <p:blipFill>
          <a:blip r:embed="rId7"/>
          <a:stretch>
            <a:fillRect/>
          </a:stretch>
        </p:blipFill>
        <p:spPr>
          <a:xfrm>
            <a:off x="5967748" y="1683446"/>
            <a:ext cx="2719052" cy="3670110"/>
          </a:xfrm>
          <a:prstGeom prst="rect">
            <a:avLst/>
          </a:prstGeom>
        </p:spPr>
      </p:pic>
      <p:sp>
        <p:nvSpPr>
          <p:cNvPr id="2" name="Title Placeholder 1"/>
          <p:cNvSpPr>
            <a:spLocks noGrp="1"/>
          </p:cNvSpPr>
          <p:nvPr>
            <p:ph type="title"/>
          </p:nvPr>
        </p:nvSpPr>
        <p:spPr>
          <a:xfrm>
            <a:off x="2817340" y="0"/>
            <a:ext cx="6326659" cy="11430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2857500" y="6492875"/>
            <a:ext cx="3429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dirty="0"/>
              <a:t>Sesión Ordinaria 04/2021 del 29 de abril de 2021</a:t>
            </a:r>
            <a:endParaRPr lang="en-US" dirty="0"/>
          </a:p>
        </p:txBody>
      </p:sp>
      <p:sp>
        <p:nvSpPr>
          <p:cNvPr id="6" name="Slide Number Placeholder 5"/>
          <p:cNvSpPr>
            <a:spLocks noGrp="1"/>
          </p:cNvSpPr>
          <p:nvPr>
            <p:ph type="sldNum" sz="quarter" idx="4"/>
          </p:nvPr>
        </p:nvSpPr>
        <p:spPr>
          <a:xfrm>
            <a:off x="7010400" y="64928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a:solidFill>
                <a:schemeClr val="tx1">
                  <a:lumMod val="65000"/>
                  <a:lumOff val="35000"/>
                </a:schemeClr>
              </a:solidFill>
            </a:endParaRPr>
          </a:p>
        </p:txBody>
      </p:sp>
      <p:pic>
        <p:nvPicPr>
          <p:cNvPr id="11" name="Imagen 10"/>
          <p:cNvPicPr>
            <a:picLocks noChangeAspect="1"/>
          </p:cNvPicPr>
          <p:nvPr/>
        </p:nvPicPr>
        <p:blipFill>
          <a:blip r:embed="rId7"/>
          <a:stretch>
            <a:fillRect/>
          </a:stretch>
        </p:blipFill>
        <p:spPr>
          <a:xfrm>
            <a:off x="5967748" y="1683446"/>
            <a:ext cx="2719052" cy="3670110"/>
          </a:xfrm>
          <a:prstGeom prst="rect">
            <a:avLst/>
          </a:prstGeom>
        </p:spPr>
      </p:pic>
      <p:sp>
        <p:nvSpPr>
          <p:cNvPr id="12" name="41 Rectángulo"/>
          <p:cNvSpPr/>
          <p:nvPr userDrawn="1"/>
        </p:nvSpPr>
        <p:spPr>
          <a:xfrm>
            <a:off x="-6351" y="1193386"/>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200" dirty="0">
              <a:solidFill>
                <a:schemeClr val="tx1">
                  <a:lumMod val="65000"/>
                  <a:lumOff val="35000"/>
                </a:schemeClr>
              </a:solidFill>
            </a:endParaRP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1335902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hdr="0" dt="0"/>
  <p:txStyles>
    <p:titleStyle>
      <a:lvl1pPr algn="ctr" defTabSz="457200" rtl="0" eaLnBrk="1" latinLnBrk="0" hangingPunct="1">
        <a:spcBef>
          <a:spcPct val="0"/>
        </a:spcBef>
        <a:buNone/>
        <a:defRPr sz="2800" b="1" kern="1200">
          <a:solidFill>
            <a:schemeClr val="tx1">
              <a:lumMod val="65000"/>
              <a:lumOff val="3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9.%20Comparativo%20PH%20abr%202021.pdf" TargetMode="Externa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10.-%20Informe%20General%20de%20Actividades%20OIC%20-%202020.pdf"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2.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6.xml"/><Relationship Id="rId5" Type="http://schemas.openxmlformats.org/officeDocument/2006/relationships/image" Target="../media/image33.emf"/><Relationship Id="rId4" Type="http://schemas.openxmlformats.org/officeDocument/2006/relationships/image" Target="../media/image32.emf"/></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6.xml"/><Relationship Id="rId4" Type="http://schemas.openxmlformats.org/officeDocument/2006/relationships/image" Target="../media/image50.emf"/></Relationships>
</file>

<file path=ppt/slides/_rels/slide27.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1.-%20Cuadro%20de%20Pensionados%20Efectos%20Mayo%202021.pdf" TargetMode="External"/><Relationship Id="rId1" Type="http://schemas.openxmlformats.org/officeDocument/2006/relationships/slideLayout" Target="../slideLayouts/slideLayout10.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12.png"/><Relationship Id="rId7" Type="http://schemas.openxmlformats.org/officeDocument/2006/relationships/hyperlink" Target="5.-%20Comparativo%20altas%20y%20bajas%20Marzo%202021.pptx" TargetMode="External"/><Relationship Id="rId2" Type="http://schemas.openxmlformats.org/officeDocument/2006/relationships/hyperlink" Target="3.-%20Distribuci&#243;n%20de%20Afiliados%20y%20Pensionados.pptx" TargetMode="External"/><Relationship Id="rId1" Type="http://schemas.openxmlformats.org/officeDocument/2006/relationships/slideLayout" Target="../slideLayouts/slideLayout6.xml"/><Relationship Id="rId6" Type="http://schemas.openxmlformats.org/officeDocument/2006/relationships/hyperlink" Target="2.-%20Mayores%20a%2050,000%20efectos%20Mayo%202021.pptx" TargetMode="External"/><Relationship Id="rId5" Type="http://schemas.openxmlformats.org/officeDocument/2006/relationships/image" Target="../media/image13.png"/><Relationship Id="rId4" Type="http://schemas.openxmlformats.org/officeDocument/2006/relationships/hyperlink" Target="4.-%20Altas%20y%20Bajas%20de%20Pensionados%20Marzo%202021.xlsx"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emf"/><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6.-%20Reserva%20T&#233;cnica%20del%20IPEJAL%20a%20corte%20de%20Marzo%202021.pptx" TargetMode="External"/><Relationship Id="rId1" Type="http://schemas.openxmlformats.org/officeDocument/2006/relationships/slideLayout" Target="../slideLayouts/slideLayout6.xml"/><Relationship Id="rId5" Type="http://schemas.openxmlformats.org/officeDocument/2006/relationships/image" Target="../media/image15.emf"/><Relationship Id="rId4" Type="http://schemas.openxmlformats.org/officeDocument/2006/relationships/hyperlink" Target="7.-%20Resumen%20Ejecutivo%20Marzo%202021.xlsx"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emf"/><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94.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package" Target="../embeddings/Microsoft_Excel_Worksheet.xlsx"/><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package" Target="../embeddings/Microsoft_Excel_Worksheet1.xlsx"/><Relationship Id="rId1" Type="http://schemas.openxmlformats.org/officeDocument/2006/relationships/slideLayout" Target="../slideLayouts/slideLayout9.xml"/><Relationship Id="rId5" Type="http://schemas.openxmlformats.org/officeDocument/2006/relationships/image" Target="../media/image97.emf"/><Relationship Id="rId4" Type="http://schemas.openxmlformats.org/officeDocument/2006/relationships/package" Target="../embeddings/Microsoft_Excel_Worksheet2.xlsx"/></Relationships>
</file>

<file path=ppt/slides/_rels/slide72.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package" Target="../embeddings/Microsoft_Excel_Worksheet3.xlsx"/><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openxmlformats.org/officeDocument/2006/relationships/chart" Target="../charts/chart3.xml"/><Relationship Id="rId1" Type="http://schemas.openxmlformats.org/officeDocument/2006/relationships/slideLayout" Target="../slideLayouts/slideLayout9.xml"/><Relationship Id="rId4" Type="http://schemas.openxmlformats.org/officeDocument/2006/relationships/image" Target="../media/image99.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04.%20Sesi&#243;n%20de%20Consejo%20Directivo%20Abril%202021/9.-%20Informe%20General%20de%20Actividades%20OIC%20-%202020.pdf" TargetMode="Externa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04.%20Sesi&#243;n%20de%20Consejo%20Directivo%20Abril%202021/9.-%20Informe%20General%20de%20Actividades%20OIC%20-%202020.pdf" TargetMode="Externa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6.xml"/><Relationship Id="rId5" Type="http://schemas.openxmlformats.org/officeDocument/2006/relationships/image" Target="../media/image104.JPG"/><Relationship Id="rId4" Type="http://schemas.openxmlformats.org/officeDocument/2006/relationships/image" Target="../media/image103.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105.png"/><Relationship Id="rId1" Type="http://schemas.openxmlformats.org/officeDocument/2006/relationships/slideLayout" Target="../slideLayouts/slideLayout7.xml"/><Relationship Id="rId4" Type="http://schemas.openxmlformats.org/officeDocument/2006/relationships/image" Target="../media/image107.JP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11.-%20Informe%20General%20de%20Actividades%20OIC%20-%202020.pdf" TargetMode="External"/><Relationship Id="rId1" Type="http://schemas.openxmlformats.org/officeDocument/2006/relationships/slideLayout" Target="../slideLayouts/slideLayout3.xml"/><Relationship Id="rId4" Type="http://schemas.openxmlformats.org/officeDocument/2006/relationships/hyperlink" Target="10.%20Comparativo%20PH%20abr%202021.pdf" TargetMode="Externa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40B4F-20CE-4C5B-A34A-320657D37323}"/>
              </a:ext>
            </a:extLst>
          </p:cNvPr>
          <p:cNvSpPr>
            <a:spLocks noGrp="1"/>
          </p:cNvSpPr>
          <p:nvPr>
            <p:ph type="ctrTitle"/>
          </p:nvPr>
        </p:nvSpPr>
        <p:spPr>
          <a:xfrm>
            <a:off x="457200" y="2693987"/>
            <a:ext cx="5742296" cy="1470025"/>
          </a:xfrm>
        </p:spPr>
        <p:txBody>
          <a:bodyPr/>
          <a:lstStyle/>
          <a:p>
            <a:r>
              <a:rPr lang="es-MX" dirty="0"/>
              <a:t>Sesión Ordinaria de Consejo Directivo</a:t>
            </a:r>
          </a:p>
        </p:txBody>
      </p:sp>
      <p:sp>
        <p:nvSpPr>
          <p:cNvPr id="3" name="Subtítulo 2">
            <a:extLst>
              <a:ext uri="{FF2B5EF4-FFF2-40B4-BE49-F238E27FC236}">
                <a16:creationId xmlns:a16="http://schemas.microsoft.com/office/drawing/2014/main" id="{2E8DD279-9837-4F5D-B401-71642DC61869}"/>
              </a:ext>
            </a:extLst>
          </p:cNvPr>
          <p:cNvSpPr>
            <a:spLocks noGrp="1"/>
          </p:cNvSpPr>
          <p:nvPr>
            <p:ph type="subTitle" idx="1"/>
          </p:nvPr>
        </p:nvSpPr>
        <p:spPr>
          <a:xfrm>
            <a:off x="457200" y="4164011"/>
            <a:ext cx="5742296" cy="1211239"/>
          </a:xfrm>
        </p:spPr>
        <p:txBody>
          <a:bodyPr/>
          <a:lstStyle/>
          <a:p>
            <a:r>
              <a:rPr lang="es-MX" dirty="0"/>
              <a:t>04/2021</a:t>
            </a:r>
          </a:p>
        </p:txBody>
      </p:sp>
      <p:sp>
        <p:nvSpPr>
          <p:cNvPr id="4" name="Marcador de pie de página 3">
            <a:extLst>
              <a:ext uri="{FF2B5EF4-FFF2-40B4-BE49-F238E27FC236}">
                <a16:creationId xmlns:a16="http://schemas.microsoft.com/office/drawing/2014/main" id="{F93CA870-785C-4868-A728-6F284F90D099}"/>
              </a:ext>
            </a:extLst>
          </p:cNvPr>
          <p:cNvSpPr>
            <a:spLocks noGrp="1"/>
          </p:cNvSpPr>
          <p:nvPr>
            <p:ph type="ftr" sz="quarter" idx="11"/>
          </p:nvPr>
        </p:nvSpPr>
        <p:spPr>
          <a:xfrm>
            <a:off x="2857500" y="6499651"/>
            <a:ext cx="3428999" cy="365125"/>
          </a:xfrm>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7F573386-4CA9-4C3D-AE3C-9B5FBA532AD8}"/>
              </a:ext>
            </a:extLst>
          </p:cNvPr>
          <p:cNvSpPr>
            <a:spLocks noGrp="1"/>
          </p:cNvSpPr>
          <p:nvPr>
            <p:ph type="sldNum" sz="quarter" idx="12"/>
          </p:nvPr>
        </p:nvSpPr>
        <p:spPr>
          <a:xfrm>
            <a:off x="7010400" y="6492875"/>
            <a:ext cx="2133600" cy="365125"/>
          </a:xfrm>
        </p:spPr>
        <p:txBody>
          <a:bodyPr/>
          <a:lstStyle/>
          <a:p>
            <a:fld id="{08DCC1CA-BC64-9342-9FC6-0A703FD15379}" type="slidenum">
              <a:rPr lang="en-US" smtClean="0"/>
              <a:t>1</a:t>
            </a:fld>
            <a:endParaRPr lang="en-US" dirty="0"/>
          </a:p>
        </p:txBody>
      </p:sp>
    </p:spTree>
    <p:extLst>
      <p:ext uri="{BB962C8B-B14F-4D97-AF65-F5344CB8AC3E}">
        <p14:creationId xmlns:p14="http://schemas.microsoft.com/office/powerpoint/2010/main" val="363791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4"/>
          </p:nvPr>
        </p:nvSpPr>
        <p:spPr/>
        <p:txBody>
          <a:bodyPr/>
          <a:lstStyle/>
          <a:p>
            <a:fld id="{08DCC1CA-BC64-9342-9FC6-0A703FD15379}" type="slidenum">
              <a:rPr lang="en-US" smtClean="0"/>
              <a:pPr/>
              <a:t>10</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p:nvPr>
        </p:nvSpPr>
        <p:spPr/>
        <p:txBody>
          <a:bodyPr/>
          <a:lstStyle/>
          <a:p>
            <a:pPr algn="ctr"/>
            <a:r>
              <a:rPr lang="es-MX" sz="2000" dirty="0"/>
              <a:t>Anexos a los Estados Financieros Marzo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3"/>
          </p:nvPr>
        </p:nvSpPr>
        <p:spPr/>
        <p:txBody>
          <a:bodyPr/>
          <a:lstStyle/>
          <a:p>
            <a:r>
              <a:rPr lang="es-MX" dirty="0"/>
              <a:t>Sesión Ordinaria 04/2021 del 29 de abril de 2021</a:t>
            </a:r>
          </a:p>
        </p:txBody>
      </p:sp>
      <p:pic>
        <p:nvPicPr>
          <p:cNvPr id="7" name="Imagen 6">
            <a:extLst>
              <a:ext uri="{FF2B5EF4-FFF2-40B4-BE49-F238E27FC236}">
                <a16:creationId xmlns:a16="http://schemas.microsoft.com/office/drawing/2014/main" id="{F6D2AD1C-1C66-4ED2-AE71-7EEFD6B2E143}"/>
              </a:ext>
            </a:extLst>
          </p:cNvPr>
          <p:cNvPicPr>
            <a:picLocks noChangeAspect="1"/>
          </p:cNvPicPr>
          <p:nvPr/>
        </p:nvPicPr>
        <p:blipFill>
          <a:blip r:embed="rId2"/>
          <a:stretch>
            <a:fillRect/>
          </a:stretch>
        </p:blipFill>
        <p:spPr>
          <a:xfrm>
            <a:off x="431384" y="940158"/>
            <a:ext cx="8197519" cy="5109236"/>
          </a:xfrm>
          <a:prstGeom prst="rect">
            <a:avLst/>
          </a:prstGeom>
        </p:spPr>
      </p:pic>
    </p:spTree>
    <p:extLst>
      <p:ext uri="{BB962C8B-B14F-4D97-AF65-F5344CB8AC3E}">
        <p14:creationId xmlns:p14="http://schemas.microsoft.com/office/powerpoint/2010/main" val="13775529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29008E2-5E04-446A-80A1-828A93348028}"/>
              </a:ext>
            </a:extLst>
          </p:cNvPr>
          <p:cNvSpPr>
            <a:spLocks noGrp="1"/>
          </p:cNvSpPr>
          <p:nvPr>
            <p:ph type="sldNum" sz="quarter" idx="4"/>
          </p:nvPr>
        </p:nvSpPr>
        <p:spPr/>
        <p:txBody>
          <a:bodyPr/>
          <a:lstStyle/>
          <a:p>
            <a:fld id="{08DCC1CA-BC64-9342-9FC6-0A703FD15379}" type="slidenum">
              <a:rPr lang="en-US" smtClean="0"/>
              <a:pPr/>
              <a:t>100</a:t>
            </a:fld>
            <a:endParaRPr lang="en-US" dirty="0"/>
          </a:p>
        </p:txBody>
      </p:sp>
      <p:sp>
        <p:nvSpPr>
          <p:cNvPr id="5" name="Marcador de pie de página 4">
            <a:extLst>
              <a:ext uri="{FF2B5EF4-FFF2-40B4-BE49-F238E27FC236}">
                <a16:creationId xmlns:a16="http://schemas.microsoft.com/office/drawing/2014/main" id="{3F83314F-EFEF-4380-989B-F399B9004806}"/>
              </a:ext>
            </a:extLst>
          </p:cNvPr>
          <p:cNvSpPr>
            <a:spLocks noGrp="1"/>
          </p:cNvSpPr>
          <p:nvPr>
            <p:ph type="ftr" sz="quarter" idx="3"/>
          </p:nvPr>
        </p:nvSpPr>
        <p:spPr/>
        <p:txBody>
          <a:bodyPr/>
          <a:lstStyle/>
          <a:p>
            <a:r>
              <a:rPr lang="es-MX" dirty="0"/>
              <a:t>Sesión Ordinaria 04/2021 del 29 de abril de 2021</a:t>
            </a:r>
          </a:p>
        </p:txBody>
      </p:sp>
      <p:sp>
        <p:nvSpPr>
          <p:cNvPr id="6" name="Marcador de texto 2">
            <a:extLst>
              <a:ext uri="{FF2B5EF4-FFF2-40B4-BE49-F238E27FC236}">
                <a16:creationId xmlns:a16="http://schemas.microsoft.com/office/drawing/2014/main" id="{6BDF2C7E-032A-4D47-A36F-A247C886B551}"/>
              </a:ext>
            </a:extLst>
          </p:cNvPr>
          <p:cNvSpPr txBox="1">
            <a:spLocks/>
          </p:cNvSpPr>
          <p:nvPr/>
        </p:nvSpPr>
        <p:spPr>
          <a:xfrm>
            <a:off x="228599" y="1314367"/>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rPr>
              <a:t>2. Transferencia Presupuestal Remodelación Caja</a:t>
            </a:r>
          </a:p>
        </p:txBody>
      </p:sp>
      <p:sp>
        <p:nvSpPr>
          <p:cNvPr id="7" name="Marcador de texto 3">
            <a:extLst>
              <a:ext uri="{FF2B5EF4-FFF2-40B4-BE49-F238E27FC236}">
                <a16:creationId xmlns:a16="http://schemas.microsoft.com/office/drawing/2014/main" id="{025BA40A-5BC8-4148-A0DB-A15BA0AE3B7C}"/>
              </a:ext>
            </a:extLst>
          </p:cNvPr>
          <p:cNvSpPr>
            <a:spLocks noGrp="1"/>
          </p:cNvSpPr>
          <p:nvPr>
            <p:ph type="body" sz="quarter" idx="15"/>
          </p:nvPr>
        </p:nvSpPr>
        <p:spPr>
          <a:xfrm>
            <a:off x="266700" y="1783986"/>
            <a:ext cx="2065682" cy="325230"/>
          </a:xfrm>
        </p:spPr>
        <p:txBody>
          <a:bodyPr>
            <a:normAutofit lnSpcReduction="10000"/>
          </a:bodyPr>
          <a:lstStyle/>
          <a:p>
            <a:r>
              <a:rPr lang="es-MX" b="1" dirty="0"/>
              <a:t>Movimiento</a:t>
            </a:r>
          </a:p>
        </p:txBody>
      </p:sp>
      <p:graphicFrame>
        <p:nvGraphicFramePr>
          <p:cNvPr id="8" name="Tabla 7">
            <a:extLst>
              <a:ext uri="{FF2B5EF4-FFF2-40B4-BE49-F238E27FC236}">
                <a16:creationId xmlns:a16="http://schemas.microsoft.com/office/drawing/2014/main" id="{9C65233F-82B7-407A-845E-7F30A24B457B}"/>
              </a:ext>
            </a:extLst>
          </p:cNvPr>
          <p:cNvGraphicFramePr>
            <a:graphicFrameLocks noGrp="1"/>
          </p:cNvGraphicFramePr>
          <p:nvPr>
            <p:extLst>
              <p:ext uri="{D42A27DB-BD31-4B8C-83A1-F6EECF244321}">
                <p14:modId xmlns:p14="http://schemas.microsoft.com/office/powerpoint/2010/main" val="256734050"/>
              </p:ext>
            </p:extLst>
          </p:nvPr>
        </p:nvGraphicFramePr>
        <p:xfrm>
          <a:off x="266700" y="2143521"/>
          <a:ext cx="8610599" cy="3615043"/>
        </p:xfrm>
        <a:graphic>
          <a:graphicData uri="http://schemas.openxmlformats.org/drawingml/2006/table">
            <a:tbl>
              <a:tblPr/>
              <a:tblGrid>
                <a:gridCol w="2204835">
                  <a:extLst>
                    <a:ext uri="{9D8B030D-6E8A-4147-A177-3AD203B41FA5}">
                      <a16:colId xmlns:a16="http://schemas.microsoft.com/office/drawing/2014/main" val="3384519193"/>
                    </a:ext>
                  </a:extLst>
                </a:gridCol>
                <a:gridCol w="3613842">
                  <a:extLst>
                    <a:ext uri="{9D8B030D-6E8A-4147-A177-3AD203B41FA5}">
                      <a16:colId xmlns:a16="http://schemas.microsoft.com/office/drawing/2014/main" val="901956929"/>
                    </a:ext>
                  </a:extLst>
                </a:gridCol>
                <a:gridCol w="1226358">
                  <a:extLst>
                    <a:ext uri="{9D8B030D-6E8A-4147-A177-3AD203B41FA5}">
                      <a16:colId xmlns:a16="http://schemas.microsoft.com/office/drawing/2014/main" val="4292146409"/>
                    </a:ext>
                  </a:extLst>
                </a:gridCol>
                <a:gridCol w="782782">
                  <a:extLst>
                    <a:ext uri="{9D8B030D-6E8A-4147-A177-3AD203B41FA5}">
                      <a16:colId xmlns:a16="http://schemas.microsoft.com/office/drawing/2014/main" val="1136338632"/>
                    </a:ext>
                  </a:extLst>
                </a:gridCol>
                <a:gridCol w="782782">
                  <a:extLst>
                    <a:ext uri="{9D8B030D-6E8A-4147-A177-3AD203B41FA5}">
                      <a16:colId xmlns:a16="http://schemas.microsoft.com/office/drawing/2014/main" val="1047017196"/>
                    </a:ext>
                  </a:extLst>
                </a:gridCol>
              </a:tblGrid>
              <a:tr h="175261">
                <a:tc gridSpan="5">
                  <a:txBody>
                    <a:bodyPr/>
                    <a:lstStyle/>
                    <a:p>
                      <a:pPr algn="ctr" fontAlgn="ctr"/>
                      <a:r>
                        <a:rPr lang="es-MX" sz="900" b="1" i="0" u="none" strike="noStrike" dirty="0">
                          <a:solidFill>
                            <a:srgbClr val="FFFFFF"/>
                          </a:solidFill>
                          <a:effectLst/>
                          <a:latin typeface="Arial" panose="020B0604020202020204" pitchFamily="34" charset="0"/>
                        </a:rPr>
                        <a:t>DETALLE DE MOVIMIENTOS</a:t>
                      </a:r>
                    </a:p>
                  </a:txBody>
                  <a:tcPr marL="8962" marR="8962" marT="8962" marB="0" anchor="ctr">
                    <a:lnL w="6350" cap="flat" cmpd="sng" algn="ctr">
                      <a:solidFill>
                        <a:srgbClr val="000000"/>
                      </a:solidFill>
                      <a:prstDash val="solid"/>
                      <a:round/>
                      <a:headEnd type="none" w="med" len="med"/>
                      <a:tailEnd type="none" w="med" len="med"/>
                    </a:lnL>
                    <a:lnR>
                      <a:noFill/>
                    </a:lnR>
                    <a:lnT>
                      <a:noFill/>
                    </a:lnT>
                    <a:lnB>
                      <a:noFill/>
                    </a:lnB>
                    <a:solidFill>
                      <a:srgbClr val="80808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589301430"/>
                  </a:ext>
                </a:extLst>
              </a:tr>
              <a:tr h="214986">
                <a:tc>
                  <a:txBody>
                    <a:bodyPr/>
                    <a:lstStyle/>
                    <a:p>
                      <a:pPr algn="l" fontAlgn="b"/>
                      <a:r>
                        <a:rPr lang="es-MX" sz="1000" b="1" i="0" u="none" strike="noStrike" dirty="0">
                          <a:solidFill>
                            <a:srgbClr val="000000"/>
                          </a:solidFill>
                          <a:effectLst/>
                          <a:latin typeface="Calibri" panose="020F0502020204030204" pitchFamily="34" charset="0"/>
                        </a:rPr>
                        <a:t>III. Origen</a:t>
                      </a: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1"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8162732"/>
                  </a:ext>
                </a:extLst>
              </a:tr>
              <a:tr h="214986">
                <a:tc rowSpan="2">
                  <a:txBody>
                    <a:bodyPr/>
                    <a:lstStyle/>
                    <a:p>
                      <a:pPr algn="ctr" fontAlgn="ctr"/>
                      <a:r>
                        <a:rPr lang="es-MX" sz="1000" b="1" i="0" u="none" strike="noStrike" dirty="0">
                          <a:solidFill>
                            <a:srgbClr val="FFFFFF"/>
                          </a:solidFill>
                          <a:effectLst/>
                          <a:latin typeface="Calibri" panose="020F0502020204030204" pitchFamily="34" charset="0"/>
                        </a:rPr>
                        <a:t>Partida - Destino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Nombre de la Partida</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Presupuesto Autorizado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s-MX" sz="1000" b="1" i="0" u="none" strike="noStrike" dirty="0">
                          <a:solidFill>
                            <a:srgbClr val="FFFFFF"/>
                          </a:solidFill>
                          <a:effectLst/>
                          <a:latin typeface="Calibri" panose="020F0502020204030204" pitchFamily="34" charset="0"/>
                        </a:rPr>
                        <a:t>Reducción</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Nuevo Presupuesto Disponible</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21334568"/>
                  </a:ext>
                </a:extLst>
              </a:tr>
              <a:tr h="363327">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algn="ctr" fontAlgn="ctr"/>
                      <a:r>
                        <a:rPr lang="es-MX" sz="1000" b="1" i="0" u="none" strike="noStrike" dirty="0">
                          <a:solidFill>
                            <a:srgbClr val="FFFFFF"/>
                          </a:solidFill>
                          <a:effectLst/>
                          <a:latin typeface="Calibri" panose="020F0502020204030204" pitchFamily="34" charset="0"/>
                        </a:rPr>
                        <a:t>(-)</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vMerge="1">
                  <a:txBody>
                    <a:bodyPr/>
                    <a:lstStyle/>
                    <a:p>
                      <a:endParaRPr lang="es-MX"/>
                    </a:p>
                  </a:txBody>
                  <a:tcPr/>
                </a:tc>
                <a:extLst>
                  <a:ext uri="{0D108BD9-81ED-4DB2-BD59-A6C34878D82A}">
                    <a16:rowId xmlns:a16="http://schemas.microsoft.com/office/drawing/2014/main" val="2559399768"/>
                  </a:ext>
                </a:extLst>
              </a:tr>
              <a:tr h="389126">
                <a:tc>
                  <a:txBody>
                    <a:bodyPr/>
                    <a:lstStyle/>
                    <a:p>
                      <a:pPr algn="ctr" fontAlgn="auto"/>
                      <a:r>
                        <a:rPr lang="es-MX" sz="1000" b="0" i="0" u="none" strike="noStrike" dirty="0">
                          <a:solidFill>
                            <a:srgbClr val="000000"/>
                          </a:solidFill>
                          <a:effectLst/>
                          <a:latin typeface="Calibri" panose="020F0502020204030204" pitchFamily="34" charset="0"/>
                        </a:rPr>
                        <a:t>1 1 06 1 PR03 56 2451 01</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auto"/>
                      <a:r>
                        <a:rPr lang="es-MX" sz="1000" b="0" i="0" u="none" strike="noStrike" dirty="0">
                          <a:solidFill>
                            <a:srgbClr val="000000"/>
                          </a:solidFill>
                          <a:effectLst/>
                          <a:latin typeface="Calibri" panose="020F0502020204030204" pitchFamily="34" charset="0"/>
                        </a:rPr>
                        <a:t>VIDRIO Y PRODUCTOS DE VIDRIO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1000" b="0" i="0" u="none" strike="noStrike" dirty="0">
                          <a:solidFill>
                            <a:srgbClr val="000000"/>
                          </a:solidFill>
                          <a:effectLst/>
                          <a:latin typeface="Calibri" panose="020F0502020204030204" pitchFamily="34" charset="0"/>
                        </a:rPr>
                        <a:t>                          63,028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1000" b="0" i="0" u="none" strike="noStrike" dirty="0">
                          <a:solidFill>
                            <a:srgbClr val="000000"/>
                          </a:solidFill>
                          <a:effectLst/>
                          <a:latin typeface="Calibri" panose="020F0502020204030204" pitchFamily="34" charset="0"/>
                        </a:rPr>
                        <a:t>           63,028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dirty="0">
                          <a:solidFill>
                            <a:srgbClr val="000000"/>
                          </a:solidFill>
                          <a:effectLst/>
                          <a:latin typeface="Calibri" panose="020F0502020204030204" pitchFamily="34" charset="0"/>
                        </a:rPr>
                        <a:t>                    -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1687128"/>
                  </a:ext>
                </a:extLst>
              </a:tr>
              <a:tr h="389126">
                <a:tc>
                  <a:txBody>
                    <a:bodyPr/>
                    <a:lstStyle/>
                    <a:p>
                      <a:pPr algn="l" fontAlgn="ctr"/>
                      <a:r>
                        <a:rPr lang="es-MX" sz="1000" b="1" i="0" u="none" strike="noStrike" dirty="0">
                          <a:solidFill>
                            <a:srgbClr val="FFFFFF"/>
                          </a:solidFill>
                          <a:effectLst/>
                          <a:latin typeface="Calibri" panose="020F0502020204030204" pitchFamily="34" charset="0"/>
                        </a:rPr>
                        <a:t>Total</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a:t>
                      </a:r>
                    </a:p>
                  </a:txBody>
                  <a:tcPr marL="8962" marR="8962" marT="896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r" fontAlgn="ctr"/>
                      <a:r>
                        <a:rPr lang="es-MX" sz="1000" b="1" i="0" u="none" strike="noStrike" dirty="0">
                          <a:solidFill>
                            <a:srgbClr val="FFFFFF"/>
                          </a:solidFill>
                          <a:effectLst/>
                          <a:latin typeface="Calibri" panose="020F0502020204030204" pitchFamily="34" charset="0"/>
                        </a:rPr>
                        <a:t>                          63,028 </a:t>
                      </a:r>
                    </a:p>
                  </a:txBody>
                  <a:tcPr marL="8962" marR="8962" marT="896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r" fontAlgn="ctr"/>
                      <a:r>
                        <a:rPr lang="es-MX" sz="1000" b="1" i="0" u="none" strike="noStrike" dirty="0">
                          <a:solidFill>
                            <a:srgbClr val="FFFFFF"/>
                          </a:solidFill>
                          <a:effectLst/>
                          <a:latin typeface="Calibri" panose="020F0502020204030204" pitchFamily="34" charset="0"/>
                        </a:rPr>
                        <a:t>           63,028 </a:t>
                      </a:r>
                    </a:p>
                  </a:txBody>
                  <a:tcPr marL="8962" marR="8962" marT="8962"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3572221758"/>
                  </a:ext>
                </a:extLst>
              </a:tr>
              <a:tr h="214986">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21746570"/>
                  </a:ext>
                </a:extLst>
              </a:tr>
              <a:tr h="214986">
                <a:tc>
                  <a:txBody>
                    <a:bodyPr/>
                    <a:lstStyle/>
                    <a:p>
                      <a:pPr algn="l" fontAlgn="b"/>
                      <a:r>
                        <a:rPr lang="es-MX" sz="1000" b="1" i="0" u="none" strike="noStrike" dirty="0">
                          <a:solidFill>
                            <a:srgbClr val="000000"/>
                          </a:solidFill>
                          <a:effectLst/>
                          <a:latin typeface="Calibri" panose="020F0502020204030204" pitchFamily="34" charset="0"/>
                        </a:rPr>
                        <a:t>IV. Destino</a:t>
                      </a: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l" fontAlgn="b"/>
                      <a:r>
                        <a:rPr lang="es-MX" sz="1000" b="1" i="0" u="none" strike="noStrike" dirty="0">
                          <a:solidFill>
                            <a:srgbClr val="000000"/>
                          </a:solidFill>
                          <a:effectLst/>
                          <a:latin typeface="Calibri" panose="020F0502020204030204" pitchFamily="34" charset="0"/>
                        </a:rPr>
                        <a:t>Se detalla la estructura a la que se asignara el monto solicitado.</a:t>
                      </a: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s-MX"/>
                    </a:p>
                  </a:txBody>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6337157"/>
                  </a:ext>
                </a:extLst>
              </a:tr>
              <a:tr h="214986">
                <a:tc rowSpan="2">
                  <a:txBody>
                    <a:bodyPr/>
                    <a:lstStyle/>
                    <a:p>
                      <a:pPr algn="ctr" fontAlgn="ctr"/>
                      <a:r>
                        <a:rPr lang="es-MX" sz="1000" b="1" i="0" u="none" strike="noStrike" dirty="0">
                          <a:solidFill>
                            <a:srgbClr val="FFFFFF"/>
                          </a:solidFill>
                          <a:effectLst/>
                          <a:latin typeface="Calibri" panose="020F0502020204030204" pitchFamily="34" charset="0"/>
                        </a:rPr>
                        <a:t>Estructura </a:t>
                      </a:r>
                      <a:br>
                        <a:rPr lang="es-MX" sz="1000" b="1" i="0" u="none" strike="noStrike" dirty="0">
                          <a:solidFill>
                            <a:srgbClr val="FFFFFF"/>
                          </a:solidFill>
                          <a:effectLst/>
                          <a:latin typeface="Calibri" panose="020F0502020204030204" pitchFamily="34" charset="0"/>
                        </a:rPr>
                      </a:br>
                      <a:r>
                        <a:rPr lang="es-MX" sz="1000" b="1" i="0" u="none" strike="noStrike" dirty="0">
                          <a:solidFill>
                            <a:srgbClr val="FFFFFF"/>
                          </a:solidFill>
                          <a:effectLst/>
                          <a:latin typeface="Calibri" panose="020F0502020204030204" pitchFamily="34" charset="0"/>
                        </a:rPr>
                        <a:t>Partida - Destino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Nombre de la Partida</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Presupuesto Autorizado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s-MX" sz="1000" b="1" i="0" u="none" strike="noStrike" dirty="0">
                          <a:solidFill>
                            <a:srgbClr val="FFFFFF"/>
                          </a:solidFill>
                          <a:effectLst/>
                          <a:latin typeface="Calibri" panose="020F0502020204030204" pitchFamily="34" charset="0"/>
                        </a:rPr>
                        <a:t>Ampliación</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Nuevo Presupuesto Disponible</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715802530"/>
                  </a:ext>
                </a:extLst>
              </a:tr>
              <a:tr h="363327">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algn="ctr" fontAlgn="ctr"/>
                      <a:r>
                        <a:rPr lang="es-MX" sz="1000" b="1" i="0" u="none" strike="noStrike" dirty="0">
                          <a:solidFill>
                            <a:srgbClr val="FFFFFF"/>
                          </a:solidFill>
                          <a:effectLst/>
                          <a:latin typeface="Calibri" panose="020F0502020204030204" pitchFamily="34" charset="0"/>
                        </a:rPr>
                        <a:t>(+)</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vMerge="1">
                  <a:txBody>
                    <a:bodyPr/>
                    <a:lstStyle/>
                    <a:p>
                      <a:endParaRPr lang="es-MX"/>
                    </a:p>
                  </a:txBody>
                  <a:tcPr/>
                </a:tc>
                <a:extLst>
                  <a:ext uri="{0D108BD9-81ED-4DB2-BD59-A6C34878D82A}">
                    <a16:rowId xmlns:a16="http://schemas.microsoft.com/office/drawing/2014/main" val="171197617"/>
                  </a:ext>
                </a:extLst>
              </a:tr>
              <a:tr h="644960">
                <a:tc>
                  <a:txBody>
                    <a:bodyPr/>
                    <a:lstStyle/>
                    <a:p>
                      <a:pPr algn="ctr" fontAlgn="ctr"/>
                      <a:r>
                        <a:rPr lang="es-MX" sz="1000" b="0" i="0" u="none" strike="noStrike" dirty="0">
                          <a:solidFill>
                            <a:srgbClr val="000000"/>
                          </a:solidFill>
                          <a:effectLst/>
                          <a:latin typeface="Calibri" panose="020F0502020204030204" pitchFamily="34" charset="0"/>
                        </a:rPr>
                        <a:t>1 1 06 1 PR03 56 3511 00</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dirty="0">
                          <a:solidFill>
                            <a:srgbClr val="000000"/>
                          </a:solidFill>
                          <a:effectLst/>
                          <a:latin typeface="Calibri" panose="020F0502020204030204" pitchFamily="34" charset="0"/>
                        </a:rPr>
                        <a:t>MANTENIMIENTO Y CONSERVACION MENOR DE INMUEBLES PARA LA PRESTACION DE SERVICIOS ADMINISTRATIVOS</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1000" b="0" i="0" u="none" strike="noStrike" dirty="0">
                          <a:solidFill>
                            <a:srgbClr val="000000"/>
                          </a:solidFill>
                          <a:effectLst/>
                          <a:latin typeface="Calibri" panose="020F0502020204030204" pitchFamily="34" charset="0"/>
                        </a:rPr>
                        <a:t>                                   -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1000" b="0" i="0" u="none" strike="noStrike" dirty="0">
                          <a:solidFill>
                            <a:srgbClr val="000000"/>
                          </a:solidFill>
                          <a:effectLst/>
                          <a:latin typeface="Calibri" panose="020F0502020204030204" pitchFamily="34" charset="0"/>
                        </a:rPr>
                        <a:t>           63,028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dirty="0">
                          <a:solidFill>
                            <a:srgbClr val="000000"/>
                          </a:solidFill>
                          <a:effectLst/>
                          <a:latin typeface="Calibri" panose="020F0502020204030204" pitchFamily="34" charset="0"/>
                        </a:rPr>
                        <a:t>           63,028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4588700"/>
                  </a:ext>
                </a:extLst>
              </a:tr>
              <a:tr h="214986">
                <a:tc>
                  <a:txBody>
                    <a:bodyPr/>
                    <a:lstStyle/>
                    <a:p>
                      <a:pPr algn="l" fontAlgn="ctr"/>
                      <a:r>
                        <a:rPr lang="es-MX" sz="1000" b="1" i="0" u="none" strike="noStrike" dirty="0">
                          <a:solidFill>
                            <a:srgbClr val="FFFFFF"/>
                          </a:solidFill>
                          <a:effectLst/>
                          <a:latin typeface="Calibri" panose="020F0502020204030204" pitchFamily="34" charset="0"/>
                        </a:rPr>
                        <a:t>Total</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a:t>
                      </a:r>
                    </a:p>
                  </a:txBody>
                  <a:tcPr marL="8962" marR="8962" marT="8962"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63,028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63,028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779320751"/>
                  </a:ext>
                </a:extLst>
              </a:tr>
            </a:tbl>
          </a:graphicData>
        </a:graphic>
      </p:graphicFrame>
      <p:sp>
        <p:nvSpPr>
          <p:cNvPr id="9" name="Título 3">
            <a:extLst>
              <a:ext uri="{FF2B5EF4-FFF2-40B4-BE49-F238E27FC236}">
                <a16:creationId xmlns:a16="http://schemas.microsoft.com/office/drawing/2014/main" id="{04DB937D-B0E2-43CE-B641-A1217E01CAD5}"/>
              </a:ext>
            </a:extLst>
          </p:cNvPr>
          <p:cNvSpPr>
            <a:spLocks noGrp="1"/>
          </p:cNvSpPr>
          <p:nvPr>
            <p:ph type="title"/>
          </p:nvPr>
        </p:nvSpPr>
        <p:spPr>
          <a:xfrm>
            <a:off x="1697366" y="28511"/>
            <a:ext cx="6742300" cy="489346"/>
          </a:xfrm>
        </p:spPr>
        <p:txBody>
          <a:bodyPr/>
          <a:lstStyle/>
          <a:p>
            <a:r>
              <a:rPr lang="es-MX" sz="2000" dirty="0"/>
              <a:t>Asuntos Varios – </a:t>
            </a:r>
            <a:r>
              <a:rPr lang="es-MX" sz="2000" b="0" dirty="0"/>
              <a:t>Solicitud de Adecuaciones Presupuestales</a:t>
            </a:r>
          </a:p>
        </p:txBody>
      </p:sp>
      <p:sp>
        <p:nvSpPr>
          <p:cNvPr id="10" name="CuadroTexto 9">
            <a:extLst>
              <a:ext uri="{FF2B5EF4-FFF2-40B4-BE49-F238E27FC236}">
                <a16:creationId xmlns:a16="http://schemas.microsoft.com/office/drawing/2014/main" id="{681D63C7-B2BE-4149-9023-78E23C4A64B2}"/>
              </a:ext>
            </a:extLst>
          </p:cNvPr>
          <p:cNvSpPr txBox="1"/>
          <p:nvPr/>
        </p:nvSpPr>
        <p:spPr>
          <a:xfrm>
            <a:off x="0" y="533511"/>
            <a:ext cx="1268168" cy="307777"/>
          </a:xfrm>
          <a:prstGeom prst="rect">
            <a:avLst/>
          </a:prstGeom>
          <a:noFill/>
        </p:spPr>
        <p:txBody>
          <a:bodyPr wrap="none" rtlCol="0">
            <a:spAutoFit/>
          </a:bodyPr>
          <a:lstStyle/>
          <a:p>
            <a:r>
              <a:rPr lang="es-MX" sz="1400" i="1" dirty="0">
                <a:solidFill>
                  <a:srgbClr val="7030A0"/>
                </a:solidFill>
              </a:rPr>
              <a:t>…Continuación</a:t>
            </a:r>
          </a:p>
        </p:txBody>
      </p:sp>
    </p:spTree>
    <p:extLst>
      <p:ext uri="{BB962C8B-B14F-4D97-AF65-F5344CB8AC3E}">
        <p14:creationId xmlns:p14="http://schemas.microsoft.com/office/powerpoint/2010/main" val="27375290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795D4273-FDEE-499A-A5ED-C5EC2DA43AC5}"/>
              </a:ext>
            </a:extLst>
          </p:cNvPr>
          <p:cNvSpPr>
            <a:spLocks noGrp="1"/>
          </p:cNvSpPr>
          <p:nvPr>
            <p:ph type="sldNum" sz="quarter" idx="4"/>
          </p:nvPr>
        </p:nvSpPr>
        <p:spPr/>
        <p:txBody>
          <a:bodyPr/>
          <a:lstStyle/>
          <a:p>
            <a:fld id="{08DCC1CA-BC64-9342-9FC6-0A703FD15379}" type="slidenum">
              <a:rPr lang="en-US" smtClean="0"/>
              <a:pPr/>
              <a:t>101</a:t>
            </a:fld>
            <a:endParaRPr lang="en-US" dirty="0"/>
          </a:p>
        </p:txBody>
      </p:sp>
      <p:sp>
        <p:nvSpPr>
          <p:cNvPr id="4" name="Título 3">
            <a:extLst>
              <a:ext uri="{FF2B5EF4-FFF2-40B4-BE49-F238E27FC236}">
                <a16:creationId xmlns:a16="http://schemas.microsoft.com/office/drawing/2014/main" id="{C5B67D2A-6C89-49DE-B78F-5158A59C373C}"/>
              </a:ext>
            </a:extLst>
          </p:cNvPr>
          <p:cNvSpPr>
            <a:spLocks noGrp="1"/>
          </p:cNvSpPr>
          <p:nvPr>
            <p:ph type="title"/>
          </p:nvPr>
        </p:nvSpPr>
        <p:spPr/>
        <p:txBody>
          <a:bodyPr/>
          <a:lstStyle/>
          <a:p>
            <a:r>
              <a:rPr lang="es-MX" dirty="0"/>
              <a:t>Asuntos Varios</a:t>
            </a:r>
          </a:p>
        </p:txBody>
      </p:sp>
      <p:sp>
        <p:nvSpPr>
          <p:cNvPr id="5" name="Marcador de pie de página 4">
            <a:extLst>
              <a:ext uri="{FF2B5EF4-FFF2-40B4-BE49-F238E27FC236}">
                <a16:creationId xmlns:a16="http://schemas.microsoft.com/office/drawing/2014/main" id="{9B4991D0-8D21-4294-B5A5-59A639A36F65}"/>
              </a:ext>
            </a:extLst>
          </p:cNvPr>
          <p:cNvSpPr>
            <a:spLocks noGrp="1"/>
          </p:cNvSpPr>
          <p:nvPr>
            <p:ph type="ftr" sz="quarter" idx="3"/>
          </p:nvPr>
        </p:nvSpPr>
        <p:spPr/>
        <p:txBody>
          <a:bodyPr/>
          <a:lstStyle/>
          <a:p>
            <a:r>
              <a:rPr lang="es-MX" dirty="0"/>
              <a:t>Sesión Ordinaria 04/2021 del 29 de abril de 2021</a:t>
            </a:r>
          </a:p>
        </p:txBody>
      </p:sp>
      <p:sp>
        <p:nvSpPr>
          <p:cNvPr id="6" name="Marcador de texto 1">
            <a:extLst>
              <a:ext uri="{FF2B5EF4-FFF2-40B4-BE49-F238E27FC236}">
                <a16:creationId xmlns:a16="http://schemas.microsoft.com/office/drawing/2014/main" id="{1DAEC9BD-D5CD-4E14-8450-377374B76D5D}"/>
              </a:ext>
            </a:extLst>
          </p:cNvPr>
          <p:cNvSpPr>
            <a:spLocks noGrp="1"/>
          </p:cNvSpPr>
          <p:nvPr>
            <p:ph type="body" sz="quarter" idx="15"/>
          </p:nvPr>
        </p:nvSpPr>
        <p:spPr>
          <a:xfrm>
            <a:off x="0" y="2634514"/>
            <a:ext cx="7367651" cy="1588970"/>
          </a:xfrm>
        </p:spPr>
        <p:txBody>
          <a:bodyPr>
            <a:normAutofit/>
          </a:bodyPr>
          <a:lstStyle/>
          <a:p>
            <a:r>
              <a:rPr lang="es-MX" sz="3200" dirty="0">
                <a:solidFill>
                  <a:schemeClr val="bg2">
                    <a:lumMod val="25000"/>
                  </a:schemeClr>
                </a:solidFill>
              </a:rPr>
              <a:t>Comparativo de Préstamos Hipotecarios </a:t>
            </a:r>
          </a:p>
        </p:txBody>
      </p:sp>
      <p:sp>
        <p:nvSpPr>
          <p:cNvPr id="8" name="CuadroTexto 7">
            <a:extLst>
              <a:ext uri="{FF2B5EF4-FFF2-40B4-BE49-F238E27FC236}">
                <a16:creationId xmlns:a16="http://schemas.microsoft.com/office/drawing/2014/main" id="{A1085BC6-E2BC-4A9D-A93C-BC76927AAEA7}"/>
              </a:ext>
            </a:extLst>
          </p:cNvPr>
          <p:cNvSpPr txBox="1"/>
          <p:nvPr/>
        </p:nvSpPr>
        <p:spPr>
          <a:xfrm>
            <a:off x="602434" y="3128501"/>
            <a:ext cx="4591878" cy="461665"/>
          </a:xfrm>
          <a:prstGeom prst="rect">
            <a:avLst/>
          </a:prstGeom>
          <a:noFill/>
        </p:spPr>
        <p:txBody>
          <a:bodyPr wrap="square">
            <a:spAutoFit/>
          </a:bodyPr>
          <a:lstStyle/>
          <a:p>
            <a:pPr algn="r"/>
            <a:r>
              <a:rPr lang="es-MX" sz="2400" dirty="0">
                <a:solidFill>
                  <a:schemeClr val="accent1">
                    <a:lumMod val="50000"/>
                  </a:schemeClr>
                </a:solidFill>
              </a:rPr>
              <a:t>IPEJAL vs Mercado Abierto</a:t>
            </a:r>
          </a:p>
        </p:txBody>
      </p:sp>
      <p:pic>
        <p:nvPicPr>
          <p:cNvPr id="9" name="Imagen 8">
            <a:hlinkClick r:id="rId2" action="ppaction://hlinkfile"/>
            <a:extLst>
              <a:ext uri="{FF2B5EF4-FFF2-40B4-BE49-F238E27FC236}">
                <a16:creationId xmlns:a16="http://schemas.microsoft.com/office/drawing/2014/main" id="{E93B4C09-A7F4-403C-B95E-364843240ADA}"/>
              </a:ext>
            </a:extLst>
          </p:cNvPr>
          <p:cNvPicPr>
            <a:picLocks noChangeAspect="1"/>
          </p:cNvPicPr>
          <p:nvPr/>
        </p:nvPicPr>
        <p:blipFill>
          <a:blip r:embed="rId3"/>
          <a:stretch>
            <a:fillRect/>
          </a:stretch>
        </p:blipFill>
        <p:spPr>
          <a:xfrm>
            <a:off x="3076332" y="3729499"/>
            <a:ext cx="396274" cy="402371"/>
          </a:xfrm>
          <a:prstGeom prst="rect">
            <a:avLst/>
          </a:prstGeom>
        </p:spPr>
      </p:pic>
      <p:sp>
        <p:nvSpPr>
          <p:cNvPr id="10" name="17 CuadroTexto">
            <a:extLst>
              <a:ext uri="{FF2B5EF4-FFF2-40B4-BE49-F238E27FC236}">
                <a16:creationId xmlns:a16="http://schemas.microsoft.com/office/drawing/2014/main" id="{8F1B3B93-13C5-477A-AEDE-AAE0F362D047}"/>
              </a:ext>
            </a:extLst>
          </p:cNvPr>
          <p:cNvSpPr txBox="1"/>
          <p:nvPr/>
        </p:nvSpPr>
        <p:spPr>
          <a:xfrm>
            <a:off x="2898373" y="4230159"/>
            <a:ext cx="815931"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000" b="1" i="0" u="none" strike="noStrike" kern="1200" cap="none" spc="0" normalizeH="0" baseline="0" noProof="0" dirty="0">
                <a:ln>
                  <a:noFill/>
                </a:ln>
                <a:solidFill>
                  <a:prstClr val="white">
                    <a:lumMod val="50000"/>
                  </a:prstClr>
                </a:solidFill>
                <a:effectLst/>
                <a:uLnTx/>
                <a:uFillTx/>
                <a:latin typeface="Candara"/>
                <a:ea typeface="+mn-ea"/>
                <a:cs typeface="+mn-cs"/>
              </a:rPr>
              <a:t>Informe</a:t>
            </a:r>
          </a:p>
        </p:txBody>
      </p:sp>
    </p:spTree>
    <p:extLst>
      <p:ext uri="{BB962C8B-B14F-4D97-AF65-F5344CB8AC3E}">
        <p14:creationId xmlns:p14="http://schemas.microsoft.com/office/powerpoint/2010/main" val="35706751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795D4273-FDEE-499A-A5ED-C5EC2DA43AC5}"/>
              </a:ext>
            </a:extLst>
          </p:cNvPr>
          <p:cNvSpPr>
            <a:spLocks noGrp="1"/>
          </p:cNvSpPr>
          <p:nvPr>
            <p:ph type="sldNum" sz="quarter" idx="4"/>
          </p:nvPr>
        </p:nvSpPr>
        <p:spPr/>
        <p:txBody>
          <a:bodyPr/>
          <a:lstStyle/>
          <a:p>
            <a:fld id="{08DCC1CA-BC64-9342-9FC6-0A703FD15379}" type="slidenum">
              <a:rPr lang="en-US" smtClean="0"/>
              <a:pPr/>
              <a:t>102</a:t>
            </a:fld>
            <a:endParaRPr lang="en-US" dirty="0"/>
          </a:p>
        </p:txBody>
      </p:sp>
      <p:sp>
        <p:nvSpPr>
          <p:cNvPr id="4" name="Título 3">
            <a:extLst>
              <a:ext uri="{FF2B5EF4-FFF2-40B4-BE49-F238E27FC236}">
                <a16:creationId xmlns:a16="http://schemas.microsoft.com/office/drawing/2014/main" id="{C5B67D2A-6C89-49DE-B78F-5158A59C373C}"/>
              </a:ext>
            </a:extLst>
          </p:cNvPr>
          <p:cNvSpPr>
            <a:spLocks noGrp="1"/>
          </p:cNvSpPr>
          <p:nvPr>
            <p:ph type="title"/>
          </p:nvPr>
        </p:nvSpPr>
        <p:spPr/>
        <p:txBody>
          <a:bodyPr/>
          <a:lstStyle/>
          <a:p>
            <a:r>
              <a:rPr lang="es-MX" dirty="0"/>
              <a:t>Asuntos Varios</a:t>
            </a:r>
          </a:p>
        </p:txBody>
      </p:sp>
      <p:sp>
        <p:nvSpPr>
          <p:cNvPr id="5" name="Marcador de pie de página 4">
            <a:extLst>
              <a:ext uri="{FF2B5EF4-FFF2-40B4-BE49-F238E27FC236}">
                <a16:creationId xmlns:a16="http://schemas.microsoft.com/office/drawing/2014/main" id="{9B4991D0-8D21-4294-B5A5-59A639A36F65}"/>
              </a:ext>
            </a:extLst>
          </p:cNvPr>
          <p:cNvSpPr>
            <a:spLocks noGrp="1"/>
          </p:cNvSpPr>
          <p:nvPr>
            <p:ph type="ftr" sz="quarter" idx="3"/>
          </p:nvPr>
        </p:nvSpPr>
        <p:spPr/>
        <p:txBody>
          <a:bodyPr/>
          <a:lstStyle/>
          <a:p>
            <a:r>
              <a:rPr lang="es-MX" dirty="0"/>
              <a:t>Sesión Ordinaria 04/2021 del 29 de abril de 2021</a:t>
            </a:r>
          </a:p>
        </p:txBody>
      </p:sp>
      <p:sp>
        <p:nvSpPr>
          <p:cNvPr id="6" name="Marcador de texto 1">
            <a:extLst>
              <a:ext uri="{FF2B5EF4-FFF2-40B4-BE49-F238E27FC236}">
                <a16:creationId xmlns:a16="http://schemas.microsoft.com/office/drawing/2014/main" id="{1DAEC9BD-D5CD-4E14-8450-377374B76D5D}"/>
              </a:ext>
            </a:extLst>
          </p:cNvPr>
          <p:cNvSpPr>
            <a:spLocks noGrp="1"/>
          </p:cNvSpPr>
          <p:nvPr>
            <p:ph type="body" sz="quarter" idx="15"/>
          </p:nvPr>
        </p:nvSpPr>
        <p:spPr>
          <a:xfrm>
            <a:off x="3503" y="2641189"/>
            <a:ext cx="5789739" cy="1588970"/>
          </a:xfrm>
        </p:spPr>
        <p:txBody>
          <a:bodyPr>
            <a:normAutofit/>
          </a:bodyPr>
          <a:lstStyle/>
          <a:p>
            <a:r>
              <a:rPr lang="es-MX" sz="3200" dirty="0">
                <a:solidFill>
                  <a:schemeClr val="bg2">
                    <a:lumMod val="25000"/>
                  </a:schemeClr>
                </a:solidFill>
              </a:rPr>
              <a:t>Informe General de Actividades</a:t>
            </a:r>
          </a:p>
        </p:txBody>
      </p:sp>
      <p:sp>
        <p:nvSpPr>
          <p:cNvPr id="8" name="CuadroTexto 7">
            <a:extLst>
              <a:ext uri="{FF2B5EF4-FFF2-40B4-BE49-F238E27FC236}">
                <a16:creationId xmlns:a16="http://schemas.microsoft.com/office/drawing/2014/main" id="{A1085BC6-E2BC-4A9D-A93C-BC76927AAEA7}"/>
              </a:ext>
            </a:extLst>
          </p:cNvPr>
          <p:cNvSpPr txBox="1"/>
          <p:nvPr/>
        </p:nvSpPr>
        <p:spPr>
          <a:xfrm>
            <a:off x="780393" y="3169545"/>
            <a:ext cx="4591878" cy="461665"/>
          </a:xfrm>
          <a:prstGeom prst="rect">
            <a:avLst/>
          </a:prstGeom>
          <a:noFill/>
        </p:spPr>
        <p:txBody>
          <a:bodyPr wrap="square">
            <a:spAutoFit/>
          </a:bodyPr>
          <a:lstStyle/>
          <a:p>
            <a:pPr algn="r"/>
            <a:r>
              <a:rPr lang="es-MX" sz="2400" dirty="0">
                <a:solidFill>
                  <a:schemeClr val="accent1">
                    <a:lumMod val="50000"/>
                  </a:schemeClr>
                </a:solidFill>
              </a:rPr>
              <a:t>Órgano Interno de Control</a:t>
            </a:r>
          </a:p>
        </p:txBody>
      </p:sp>
      <p:pic>
        <p:nvPicPr>
          <p:cNvPr id="9" name="Imagen 8">
            <a:hlinkClick r:id="rId2" action="ppaction://hlinkfile"/>
            <a:extLst>
              <a:ext uri="{FF2B5EF4-FFF2-40B4-BE49-F238E27FC236}">
                <a16:creationId xmlns:a16="http://schemas.microsoft.com/office/drawing/2014/main" id="{E93B4C09-A7F4-403C-B95E-364843240ADA}"/>
              </a:ext>
            </a:extLst>
          </p:cNvPr>
          <p:cNvPicPr>
            <a:picLocks noChangeAspect="1"/>
          </p:cNvPicPr>
          <p:nvPr/>
        </p:nvPicPr>
        <p:blipFill>
          <a:blip r:embed="rId3"/>
          <a:stretch>
            <a:fillRect/>
          </a:stretch>
        </p:blipFill>
        <p:spPr>
          <a:xfrm>
            <a:off x="3076332" y="3729499"/>
            <a:ext cx="396274" cy="402371"/>
          </a:xfrm>
          <a:prstGeom prst="rect">
            <a:avLst/>
          </a:prstGeom>
        </p:spPr>
      </p:pic>
      <p:sp>
        <p:nvSpPr>
          <p:cNvPr id="10" name="17 CuadroTexto">
            <a:extLst>
              <a:ext uri="{FF2B5EF4-FFF2-40B4-BE49-F238E27FC236}">
                <a16:creationId xmlns:a16="http://schemas.microsoft.com/office/drawing/2014/main" id="{8F1B3B93-13C5-477A-AEDE-AAE0F362D047}"/>
              </a:ext>
            </a:extLst>
          </p:cNvPr>
          <p:cNvSpPr txBox="1"/>
          <p:nvPr/>
        </p:nvSpPr>
        <p:spPr>
          <a:xfrm>
            <a:off x="2898373" y="4230159"/>
            <a:ext cx="815931"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000" b="1" i="0" u="none" strike="noStrike" kern="1200" cap="none" spc="0" normalizeH="0" baseline="0" noProof="0" dirty="0">
                <a:ln>
                  <a:noFill/>
                </a:ln>
                <a:solidFill>
                  <a:prstClr val="white">
                    <a:lumMod val="50000"/>
                  </a:prstClr>
                </a:solidFill>
                <a:effectLst/>
                <a:uLnTx/>
                <a:uFillTx/>
                <a:latin typeface="Candara"/>
                <a:ea typeface="+mn-ea"/>
                <a:cs typeface="+mn-cs"/>
              </a:rPr>
              <a:t>Informe</a:t>
            </a:r>
          </a:p>
        </p:txBody>
      </p:sp>
    </p:spTree>
    <p:extLst>
      <p:ext uri="{BB962C8B-B14F-4D97-AF65-F5344CB8AC3E}">
        <p14:creationId xmlns:p14="http://schemas.microsoft.com/office/powerpoint/2010/main" val="2734083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11</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sz="2000" dirty="0"/>
              <a:t>Comentarios a los Estados Financieros </a:t>
            </a:r>
            <a:br>
              <a:rPr lang="es-MX" sz="2000" dirty="0"/>
            </a:br>
            <a:r>
              <a:rPr lang="es-MX" sz="2000" dirty="0"/>
              <a:t>Marzo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dirty="0"/>
              <a:t>Sesión Ordinaria 04/2021 del 29 de abril de 2021</a:t>
            </a:r>
          </a:p>
        </p:txBody>
      </p:sp>
      <p:sp>
        <p:nvSpPr>
          <p:cNvPr id="2" name="Rectángulo 1">
            <a:extLst>
              <a:ext uri="{FF2B5EF4-FFF2-40B4-BE49-F238E27FC236}">
                <a16:creationId xmlns:a16="http://schemas.microsoft.com/office/drawing/2014/main" id="{4CF96D4D-0790-4FFF-B557-BF58334928E1}"/>
              </a:ext>
            </a:extLst>
          </p:cNvPr>
          <p:cNvSpPr/>
          <p:nvPr/>
        </p:nvSpPr>
        <p:spPr>
          <a:xfrm>
            <a:off x="186839" y="638914"/>
            <a:ext cx="8252827" cy="5293757"/>
          </a:xfrm>
          <a:prstGeom prst="rect">
            <a:avLst/>
          </a:prstGeom>
        </p:spPr>
        <p:txBody>
          <a:bodyPr wrap="square">
            <a:spAutoFit/>
          </a:bodyPr>
          <a:lstStyle/>
          <a:p>
            <a:pPr lvl="0" algn="just"/>
            <a:r>
              <a:rPr lang="es-MX" sz="1600" b="1" dirty="0">
                <a:solidFill>
                  <a:schemeClr val="accent1">
                    <a:lumMod val="50000"/>
                  </a:schemeClr>
                </a:solidFill>
              </a:rPr>
              <a:t>ACTIVO</a:t>
            </a:r>
          </a:p>
          <a:p>
            <a:pPr lvl="0" algn="just"/>
            <a:endParaRPr lang="es-MX" sz="1600" b="1" dirty="0">
              <a:solidFill>
                <a:schemeClr val="accent1">
                  <a:lumMod val="50000"/>
                </a:schemeClr>
              </a:solidFill>
            </a:endParaRPr>
          </a:p>
          <a:p>
            <a:pPr lvl="0"/>
            <a:r>
              <a:rPr lang="es-MX" sz="1700" b="1" dirty="0"/>
              <a:t>Derechos a recibir Efectivo o Equivalentes</a:t>
            </a:r>
            <a:endParaRPr lang="es-MX" sz="1700" dirty="0"/>
          </a:p>
          <a:p>
            <a:r>
              <a:rPr lang="es-MX" sz="1700" dirty="0"/>
              <a:t>Disminución en Inversiones a Corto Plazo de </a:t>
            </a:r>
            <a:r>
              <a:rPr lang="es-MX" sz="1700" dirty="0">
                <a:solidFill>
                  <a:srgbClr val="FF0000"/>
                </a:solidFill>
              </a:rPr>
              <a:t>231 millones</a:t>
            </a:r>
            <a:r>
              <a:rPr lang="es-MX" sz="1700" dirty="0"/>
              <a:t> por tomar condiciones favorables de mercado, la disminución de </a:t>
            </a:r>
            <a:r>
              <a:rPr lang="es-MX" sz="1700" dirty="0">
                <a:solidFill>
                  <a:srgbClr val="FF0000"/>
                </a:solidFill>
              </a:rPr>
              <a:t>49 millones</a:t>
            </a:r>
            <a:r>
              <a:rPr lang="es-MX" sz="1700" dirty="0"/>
              <a:t> por la recuperación Adeudos de Dependencias en aportaciones y retenciones, un aumento en Deudores Diversos de 3 millones por arrendamientos y el incremento de 156 millones en Prestamos a Corto Plazo por superar el otorgamiento de nuevos préstamos a su recuperación. </a:t>
            </a:r>
          </a:p>
          <a:p>
            <a:pPr lvl="0"/>
            <a:endParaRPr lang="es-MX" sz="1700" b="1" dirty="0"/>
          </a:p>
          <a:p>
            <a:pPr lvl="0"/>
            <a:r>
              <a:rPr lang="es-MX" sz="1700" b="1" dirty="0"/>
              <a:t>Inversiones Financieras a Largo Plazo</a:t>
            </a:r>
            <a:endParaRPr lang="es-MX" sz="1700" dirty="0"/>
          </a:p>
          <a:p>
            <a:r>
              <a:rPr lang="es-MX" sz="1700" dirty="0"/>
              <a:t>Incremento de 98</a:t>
            </a:r>
            <a:r>
              <a:rPr lang="es-MX" sz="1700" dirty="0">
                <a:solidFill>
                  <a:srgbClr val="FF0000"/>
                </a:solidFill>
              </a:rPr>
              <a:t> </a:t>
            </a:r>
            <a:r>
              <a:rPr lang="es-MX" sz="1700" dirty="0"/>
              <a:t>millones, registrando cargos por 4,624 millones y abonos por 4,526 millones, aprovechando cambios en condiciones de mercado.</a:t>
            </a:r>
          </a:p>
          <a:p>
            <a:pPr lvl="0"/>
            <a:endParaRPr lang="es-MX" sz="1700" b="1" dirty="0"/>
          </a:p>
          <a:p>
            <a:pPr lvl="0"/>
            <a:r>
              <a:rPr lang="es-MX" sz="1700" b="1" dirty="0"/>
              <a:t>Derechos a recibir Efectivo o Equivalentes a Largo Plazo</a:t>
            </a:r>
            <a:endParaRPr lang="es-MX" sz="1700" dirty="0"/>
          </a:p>
          <a:p>
            <a:r>
              <a:rPr lang="es-MX" sz="1700" dirty="0"/>
              <a:t>Disminución del Saldo de Cartera de Préstamos Hipotecarios por </a:t>
            </a:r>
            <a:r>
              <a:rPr lang="es-MX" sz="1700" dirty="0">
                <a:solidFill>
                  <a:srgbClr val="FF0000"/>
                </a:solidFill>
              </a:rPr>
              <a:t>46 millones</a:t>
            </a:r>
            <a:r>
              <a:rPr lang="es-MX" sz="1700" dirty="0"/>
              <a:t>, (registrando cargos por 37 millones y abonos por 83 millones), aumento en Préstamos de Liquidez a Mediano Plazo por 5</a:t>
            </a:r>
            <a:r>
              <a:rPr lang="es-MX" sz="1700" dirty="0">
                <a:solidFill>
                  <a:srgbClr val="FF0000"/>
                </a:solidFill>
              </a:rPr>
              <a:t> </a:t>
            </a:r>
            <a:r>
              <a:rPr lang="es-MX" sz="1700" dirty="0"/>
              <a:t>millones, (con cargos por 90 millones y abonos por 85 millones).</a:t>
            </a:r>
          </a:p>
          <a:p>
            <a:endParaRPr lang="es-MX" sz="1700" dirty="0"/>
          </a:p>
          <a:p>
            <a:r>
              <a:rPr lang="es-MX" sz="1700" b="1" dirty="0"/>
              <a:t>Inventarios</a:t>
            </a:r>
          </a:p>
          <a:p>
            <a:r>
              <a:rPr lang="es-MX" sz="1700" dirty="0"/>
              <a:t>Incremento de 1 millón por casa recibida en dación en pago.</a:t>
            </a:r>
          </a:p>
        </p:txBody>
      </p:sp>
    </p:spTree>
    <p:extLst>
      <p:ext uri="{BB962C8B-B14F-4D97-AF65-F5344CB8AC3E}">
        <p14:creationId xmlns:p14="http://schemas.microsoft.com/office/powerpoint/2010/main" val="125548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5471F0A-1A75-488C-9B5A-86957C842ED7}"/>
              </a:ext>
            </a:extLst>
          </p:cNvPr>
          <p:cNvSpPr>
            <a:spLocks noGrp="1"/>
          </p:cNvSpPr>
          <p:nvPr>
            <p:ph type="sldNum" sz="quarter" idx="4"/>
          </p:nvPr>
        </p:nvSpPr>
        <p:spPr/>
        <p:txBody>
          <a:bodyPr/>
          <a:lstStyle/>
          <a:p>
            <a:fld id="{08DCC1CA-BC64-9342-9FC6-0A703FD15379}" type="slidenum">
              <a:rPr lang="en-US" smtClean="0"/>
              <a:pPr/>
              <a:t>12</a:t>
            </a:fld>
            <a:endParaRPr lang="en-US" dirty="0"/>
          </a:p>
        </p:txBody>
      </p:sp>
      <p:sp>
        <p:nvSpPr>
          <p:cNvPr id="4" name="Título 3">
            <a:extLst>
              <a:ext uri="{FF2B5EF4-FFF2-40B4-BE49-F238E27FC236}">
                <a16:creationId xmlns:a16="http://schemas.microsoft.com/office/drawing/2014/main" id="{6C3A6D3A-BAA1-43D5-923B-554B7C6C2DCE}"/>
              </a:ext>
            </a:extLst>
          </p:cNvPr>
          <p:cNvSpPr>
            <a:spLocks noGrp="1"/>
          </p:cNvSpPr>
          <p:nvPr>
            <p:ph type="title"/>
          </p:nvPr>
        </p:nvSpPr>
        <p:spPr>
          <a:xfrm>
            <a:off x="1697366" y="41763"/>
            <a:ext cx="6742300" cy="489346"/>
          </a:xfrm>
        </p:spPr>
        <p:txBody>
          <a:bodyPr/>
          <a:lstStyle/>
          <a:p>
            <a:pPr algn="ctr"/>
            <a:r>
              <a:rPr lang="es-MX" sz="2200" dirty="0"/>
              <a:t>Estado de Situación Financiera</a:t>
            </a:r>
            <a:br>
              <a:rPr lang="es-MX" sz="2200" dirty="0"/>
            </a:br>
            <a:r>
              <a:rPr lang="es-MX" sz="2200" dirty="0"/>
              <a:t>del Pasivo y Patrimonio Marzo 2021</a:t>
            </a:r>
          </a:p>
        </p:txBody>
      </p:sp>
      <p:sp>
        <p:nvSpPr>
          <p:cNvPr id="5" name="Marcador de pie de página 4">
            <a:extLst>
              <a:ext uri="{FF2B5EF4-FFF2-40B4-BE49-F238E27FC236}">
                <a16:creationId xmlns:a16="http://schemas.microsoft.com/office/drawing/2014/main" id="{2B4A1634-DBD1-490F-B16B-F89018515DD7}"/>
              </a:ext>
            </a:extLst>
          </p:cNvPr>
          <p:cNvSpPr>
            <a:spLocks noGrp="1"/>
          </p:cNvSpPr>
          <p:nvPr>
            <p:ph type="ftr" sz="quarter" idx="3"/>
          </p:nvPr>
        </p:nvSpPr>
        <p:spPr/>
        <p:txBody>
          <a:bodyPr/>
          <a:lstStyle/>
          <a:p>
            <a:r>
              <a:rPr lang="es-MX" dirty="0"/>
              <a:t>Sesión Ordinaria 04/2021 del 29 de abril de 2021</a:t>
            </a:r>
          </a:p>
        </p:txBody>
      </p:sp>
      <p:pic>
        <p:nvPicPr>
          <p:cNvPr id="7" name="Imagen 6">
            <a:extLst>
              <a:ext uri="{FF2B5EF4-FFF2-40B4-BE49-F238E27FC236}">
                <a16:creationId xmlns:a16="http://schemas.microsoft.com/office/drawing/2014/main" id="{80AC5F7A-4D0C-450B-A541-1C5F8134E245}"/>
              </a:ext>
            </a:extLst>
          </p:cNvPr>
          <p:cNvPicPr>
            <a:picLocks noChangeAspect="1"/>
          </p:cNvPicPr>
          <p:nvPr/>
        </p:nvPicPr>
        <p:blipFill>
          <a:blip r:embed="rId2"/>
          <a:stretch>
            <a:fillRect/>
          </a:stretch>
        </p:blipFill>
        <p:spPr>
          <a:xfrm>
            <a:off x="482955" y="619711"/>
            <a:ext cx="8178089" cy="5844653"/>
          </a:xfrm>
          <a:prstGeom prst="rect">
            <a:avLst/>
          </a:prstGeom>
        </p:spPr>
      </p:pic>
    </p:spTree>
    <p:extLst>
      <p:ext uri="{BB962C8B-B14F-4D97-AF65-F5344CB8AC3E}">
        <p14:creationId xmlns:p14="http://schemas.microsoft.com/office/powerpoint/2010/main" val="2420896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7952EE0-CDDF-4793-B7DF-7BF320262918}"/>
              </a:ext>
            </a:extLst>
          </p:cNvPr>
          <p:cNvSpPr>
            <a:spLocks noGrp="1"/>
          </p:cNvSpPr>
          <p:nvPr>
            <p:ph type="body" sz="quarter" idx="15"/>
          </p:nvPr>
        </p:nvSpPr>
        <p:spPr>
          <a:xfrm>
            <a:off x="238539" y="612912"/>
            <a:ext cx="8201127" cy="5102087"/>
          </a:xfrm>
        </p:spPr>
        <p:txBody>
          <a:bodyPr>
            <a:noAutofit/>
          </a:bodyPr>
          <a:lstStyle/>
          <a:p>
            <a:pPr lvl="0"/>
            <a:r>
              <a:rPr lang="es-MX" sz="1700" b="1" dirty="0">
                <a:solidFill>
                  <a:schemeClr val="accent1">
                    <a:lumMod val="50000"/>
                  </a:schemeClr>
                </a:solidFill>
              </a:rPr>
              <a:t>PASIVO Y PATRIMONIO</a:t>
            </a:r>
          </a:p>
          <a:p>
            <a:pPr lvl="0">
              <a:lnSpc>
                <a:spcPct val="100000"/>
              </a:lnSpc>
              <a:spcBef>
                <a:spcPts val="600"/>
              </a:spcBef>
            </a:pPr>
            <a:r>
              <a:rPr lang="es-MX" sz="1600" b="1" dirty="0"/>
              <a:t>Cuentas por pagar a Corto Plazo</a:t>
            </a:r>
            <a:endParaRPr lang="es-MX" sz="1600" dirty="0"/>
          </a:p>
          <a:p>
            <a:pPr>
              <a:lnSpc>
                <a:spcPct val="100000"/>
              </a:lnSpc>
              <a:spcBef>
                <a:spcPts val="600"/>
              </a:spcBef>
            </a:pPr>
            <a:r>
              <a:rPr lang="es-MX" sz="1600" dirty="0"/>
              <a:t>Aumento por 22</a:t>
            </a:r>
            <a:r>
              <a:rPr lang="es-MX" sz="1600" dirty="0">
                <a:solidFill>
                  <a:srgbClr val="FF0000"/>
                </a:solidFill>
              </a:rPr>
              <a:t> </a:t>
            </a:r>
            <a:r>
              <a:rPr lang="es-MX" sz="1600" dirty="0"/>
              <a:t>millones</a:t>
            </a:r>
            <a:r>
              <a:rPr lang="es-MX" sz="1600" dirty="0">
                <a:solidFill>
                  <a:srgbClr val="FF0000"/>
                </a:solidFill>
              </a:rPr>
              <a:t> </a:t>
            </a:r>
            <a:r>
              <a:rPr lang="es-MX" sz="1600" dirty="0"/>
              <a:t>en préstamos pendientes de pago al fin del periodo (con registros de cargos de 1,143 millones y abonos por 1,165 millones), aumento de 3 millones por retenciones de ISR por pagar, derivado del adelanto en aguinaldo 2021.</a:t>
            </a:r>
          </a:p>
          <a:p>
            <a:pPr>
              <a:lnSpc>
                <a:spcPct val="100000"/>
              </a:lnSpc>
              <a:spcBef>
                <a:spcPts val="600"/>
              </a:spcBef>
            </a:pPr>
            <a:endParaRPr lang="es-MX" sz="1600" dirty="0"/>
          </a:p>
          <a:p>
            <a:pPr>
              <a:spcBef>
                <a:spcPts val="600"/>
              </a:spcBef>
            </a:pPr>
            <a:r>
              <a:rPr lang="es-MX" sz="1600" b="1" dirty="0"/>
              <a:t>Otros Pasivos a Corto Plazo</a:t>
            </a:r>
            <a:endParaRPr lang="es-MX" sz="1600" dirty="0"/>
          </a:p>
          <a:p>
            <a:pPr>
              <a:spcBef>
                <a:spcPts val="600"/>
              </a:spcBef>
            </a:pPr>
            <a:r>
              <a:rPr lang="es-MX" sz="1600" dirty="0"/>
              <a:t>Disminución de </a:t>
            </a:r>
            <a:r>
              <a:rPr lang="es-MX" sz="1600" dirty="0">
                <a:solidFill>
                  <a:srgbClr val="FF0000"/>
                </a:solidFill>
              </a:rPr>
              <a:t>248 millones</a:t>
            </a:r>
            <a:r>
              <a:rPr lang="es-MX" sz="1600" dirty="0"/>
              <a:t> por aplicación de los Depósitos Bancarios no identificados en su momento y movimientos derivados de Conciliaciones Bancarias, mostrando registros de cargo por 889 millones y abonos por 641 millones.</a:t>
            </a:r>
            <a:r>
              <a:rPr lang="es-MX" sz="1600" b="1" u="sng" dirty="0"/>
              <a:t> </a:t>
            </a:r>
          </a:p>
          <a:p>
            <a:pPr>
              <a:spcBef>
                <a:spcPts val="600"/>
              </a:spcBef>
            </a:pPr>
            <a:endParaRPr lang="es-MX" sz="1600" b="1" u="sng" dirty="0"/>
          </a:p>
          <a:p>
            <a:pPr lvl="0">
              <a:spcBef>
                <a:spcPts val="600"/>
              </a:spcBef>
            </a:pPr>
            <a:r>
              <a:rPr lang="es-MX" sz="1600" b="1" dirty="0"/>
              <a:t>Aportaciones</a:t>
            </a:r>
            <a:endParaRPr lang="es-MX" sz="1600" dirty="0"/>
          </a:p>
          <a:p>
            <a:pPr>
              <a:spcBef>
                <a:spcPts val="600"/>
              </a:spcBef>
            </a:pPr>
            <a:r>
              <a:rPr lang="es-MX" sz="1600" dirty="0"/>
              <a:t>Incremento neto en las aportaciones de afiliados por 132 millones, y un incremento de 61 millones de la aportación Patronal en Vivienda. </a:t>
            </a:r>
          </a:p>
          <a:p>
            <a:pPr>
              <a:spcBef>
                <a:spcPts val="600"/>
              </a:spcBef>
            </a:pPr>
            <a:endParaRPr lang="es-MX" sz="1600" dirty="0"/>
          </a:p>
          <a:p>
            <a:pPr lvl="0">
              <a:spcBef>
                <a:spcPts val="600"/>
              </a:spcBef>
            </a:pPr>
            <a:r>
              <a:rPr lang="es-MX" sz="1600" b="1" dirty="0"/>
              <a:t>Resultados del Ejercicio</a:t>
            </a:r>
            <a:endParaRPr lang="es-MX" sz="1600" dirty="0"/>
          </a:p>
          <a:p>
            <a:pPr>
              <a:spcBef>
                <a:spcPts val="600"/>
              </a:spcBef>
            </a:pPr>
            <a:r>
              <a:rPr lang="es-MX" sz="1600" dirty="0"/>
              <a:t>Reconocimiento del efecto en los ingresos y egresos del periodo, destacando el dato del Pago de la nómina de pensionados registrada en resultados del periodo por 627 millones.</a:t>
            </a:r>
          </a:p>
          <a:p>
            <a:pPr>
              <a:spcBef>
                <a:spcPts val="600"/>
              </a:spcBef>
            </a:pPr>
            <a:endParaRPr lang="es-MX" sz="1600" dirty="0"/>
          </a:p>
          <a:p>
            <a:pPr lvl="0">
              <a:spcBef>
                <a:spcPts val="600"/>
              </a:spcBef>
            </a:pPr>
            <a:r>
              <a:rPr lang="es-MX" sz="1600" b="1" dirty="0"/>
              <a:t>Resultados de Ejercicios Anteriores</a:t>
            </a:r>
            <a:endParaRPr lang="es-MX" sz="1600" dirty="0"/>
          </a:p>
          <a:p>
            <a:pPr>
              <a:spcBef>
                <a:spcPts val="600"/>
              </a:spcBef>
            </a:pPr>
            <a:r>
              <a:rPr lang="es-MX" sz="1600" dirty="0"/>
              <a:t>Incremento en la Cuenta por el traspaso de las aportaciones de los afiliados al obtener su pensión.</a:t>
            </a:r>
          </a:p>
        </p:txBody>
      </p:sp>
      <p:sp>
        <p:nvSpPr>
          <p:cNvPr id="3" name="Marcador de número de diapositiva 2">
            <a:extLst>
              <a:ext uri="{FF2B5EF4-FFF2-40B4-BE49-F238E27FC236}">
                <a16:creationId xmlns:a16="http://schemas.microsoft.com/office/drawing/2014/main" id="{206140AF-0B0C-493F-9AD6-8C81B35FA2B8}"/>
              </a:ext>
            </a:extLst>
          </p:cNvPr>
          <p:cNvSpPr>
            <a:spLocks noGrp="1"/>
          </p:cNvSpPr>
          <p:nvPr>
            <p:ph type="sldNum" sz="quarter" idx="4"/>
          </p:nvPr>
        </p:nvSpPr>
        <p:spPr/>
        <p:txBody>
          <a:bodyPr/>
          <a:lstStyle/>
          <a:p>
            <a:fld id="{08DCC1CA-BC64-9342-9FC6-0A703FD15379}" type="slidenum">
              <a:rPr lang="en-US" smtClean="0"/>
              <a:pPr/>
              <a:t>13</a:t>
            </a:fld>
            <a:endParaRPr lang="en-US" dirty="0"/>
          </a:p>
        </p:txBody>
      </p:sp>
      <p:sp>
        <p:nvSpPr>
          <p:cNvPr id="4" name="Título 3">
            <a:extLst>
              <a:ext uri="{FF2B5EF4-FFF2-40B4-BE49-F238E27FC236}">
                <a16:creationId xmlns:a16="http://schemas.microsoft.com/office/drawing/2014/main" id="{0AFA6BB2-F155-4AA7-A773-E8F97EE2E38D}"/>
              </a:ext>
            </a:extLst>
          </p:cNvPr>
          <p:cNvSpPr>
            <a:spLocks noGrp="1"/>
          </p:cNvSpPr>
          <p:nvPr>
            <p:ph type="title"/>
          </p:nvPr>
        </p:nvSpPr>
        <p:spPr>
          <a:xfrm>
            <a:off x="1697366" y="22713"/>
            <a:ext cx="6742300" cy="489346"/>
          </a:xfrm>
        </p:spPr>
        <p:txBody>
          <a:bodyPr/>
          <a:lstStyle/>
          <a:p>
            <a:pPr algn="ctr"/>
            <a:r>
              <a:rPr lang="es-MX" sz="2000" dirty="0"/>
              <a:t>Comentarios a los Estados Financieros </a:t>
            </a:r>
            <a:br>
              <a:rPr lang="es-MX" sz="2000" dirty="0"/>
            </a:br>
            <a:r>
              <a:rPr lang="es-MX" sz="2000" dirty="0"/>
              <a:t>Marzo 2021</a:t>
            </a:r>
          </a:p>
        </p:txBody>
      </p:sp>
      <p:sp>
        <p:nvSpPr>
          <p:cNvPr id="5" name="Marcador de pie de página 4">
            <a:extLst>
              <a:ext uri="{FF2B5EF4-FFF2-40B4-BE49-F238E27FC236}">
                <a16:creationId xmlns:a16="http://schemas.microsoft.com/office/drawing/2014/main" id="{792E7E55-D324-4AB1-A988-D7D1A1EEEBEA}"/>
              </a:ext>
            </a:extLst>
          </p:cNvPr>
          <p:cNvSpPr>
            <a:spLocks noGrp="1"/>
          </p:cNvSpPr>
          <p:nvPr>
            <p:ph type="ftr" sz="quarter" idx="3"/>
          </p:nvPr>
        </p:nvSpPr>
        <p:spPr/>
        <p:txBody>
          <a:bodyPr/>
          <a:lstStyle/>
          <a:p>
            <a:r>
              <a:rPr lang="es-MX" dirty="0"/>
              <a:t>Sesión Ordinaria 04/2021 del 29 de abril de 2021</a:t>
            </a:r>
          </a:p>
        </p:txBody>
      </p:sp>
    </p:spTree>
    <p:extLst>
      <p:ext uri="{BB962C8B-B14F-4D97-AF65-F5344CB8AC3E}">
        <p14:creationId xmlns:p14="http://schemas.microsoft.com/office/powerpoint/2010/main" val="1606983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4"/>
          </p:nvPr>
        </p:nvSpPr>
        <p:spPr/>
        <p:txBody>
          <a:bodyPr/>
          <a:lstStyle/>
          <a:p>
            <a:fld id="{08DCC1CA-BC64-9342-9FC6-0A703FD15379}" type="slidenum">
              <a:rPr lang="en-US" smtClean="0"/>
              <a:pPr/>
              <a:t>14</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p:nvPr>
        </p:nvSpPr>
        <p:spPr>
          <a:xfrm>
            <a:off x="1790131" y="45665"/>
            <a:ext cx="6742300" cy="489346"/>
          </a:xfrm>
        </p:spPr>
        <p:txBody>
          <a:bodyPr/>
          <a:lstStyle/>
          <a:p>
            <a:pPr algn="ctr"/>
            <a:r>
              <a:rPr lang="es-MX" sz="2000" dirty="0"/>
              <a:t>Estado de Actividades </a:t>
            </a:r>
            <a:br>
              <a:rPr lang="es-MX" sz="2000" dirty="0"/>
            </a:br>
            <a:r>
              <a:rPr lang="es-MX" sz="2000" dirty="0"/>
              <a:t>Comparativo a Marzo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3"/>
          </p:nvPr>
        </p:nvSpPr>
        <p:spPr/>
        <p:txBody>
          <a:bodyPr/>
          <a:lstStyle/>
          <a:p>
            <a:r>
              <a:rPr lang="es-MX" dirty="0"/>
              <a:t>Sesión Ordinaria 04/2021 del 29 de abril de 2021</a:t>
            </a:r>
          </a:p>
        </p:txBody>
      </p:sp>
      <p:sp>
        <p:nvSpPr>
          <p:cNvPr id="7" name="6 CuadroTexto">
            <a:extLst>
              <a:ext uri="{FF2B5EF4-FFF2-40B4-BE49-F238E27FC236}">
                <a16:creationId xmlns:a16="http://schemas.microsoft.com/office/drawing/2014/main" id="{78636DFA-470D-4478-81F8-37A9D26D6BF5}"/>
              </a:ext>
            </a:extLst>
          </p:cNvPr>
          <p:cNvSpPr txBox="1"/>
          <p:nvPr/>
        </p:nvSpPr>
        <p:spPr>
          <a:xfrm>
            <a:off x="186839" y="6101060"/>
            <a:ext cx="8770321" cy="461665"/>
          </a:xfrm>
          <a:prstGeom prst="rect">
            <a:avLst/>
          </a:prstGeom>
          <a:noFill/>
        </p:spPr>
        <p:txBody>
          <a:bodyPr wrap="square" rtlCol="0">
            <a:spAutoFit/>
          </a:bodyPr>
          <a:lstStyle/>
          <a:p>
            <a:pPr marL="285750" indent="-285750" algn="just">
              <a:buFont typeface="Wingdings" panose="05000000000000000000" pitchFamily="2" charset="2"/>
              <a:buChar char="ü"/>
            </a:pPr>
            <a:r>
              <a:rPr lang="es-MX" sz="12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200" i="1" dirty="0">
                <a:solidFill>
                  <a:schemeClr val="tx1">
                    <a:lumMod val="85000"/>
                    <a:lumOff val="15000"/>
                  </a:schemeClr>
                </a:solidFill>
                <a:cs typeface="Arial" pitchFamily="34" charset="0"/>
              </a:rPr>
              <a:t>aprobación como presentados de los Estados Financieros.</a:t>
            </a:r>
          </a:p>
        </p:txBody>
      </p:sp>
      <p:pic>
        <p:nvPicPr>
          <p:cNvPr id="8" name="Imagen 7">
            <a:extLst>
              <a:ext uri="{FF2B5EF4-FFF2-40B4-BE49-F238E27FC236}">
                <a16:creationId xmlns:a16="http://schemas.microsoft.com/office/drawing/2014/main" id="{CA95AD71-FBC7-4E72-B240-5BE76D899ED1}"/>
              </a:ext>
            </a:extLst>
          </p:cNvPr>
          <p:cNvPicPr>
            <a:picLocks noChangeAspect="1"/>
          </p:cNvPicPr>
          <p:nvPr/>
        </p:nvPicPr>
        <p:blipFill rotWithShape="1">
          <a:blip r:embed="rId2"/>
          <a:srcRect t="9212"/>
          <a:stretch/>
        </p:blipFill>
        <p:spPr>
          <a:xfrm>
            <a:off x="244707" y="780986"/>
            <a:ext cx="8241340" cy="5320074"/>
          </a:xfrm>
          <a:prstGeom prst="rect">
            <a:avLst/>
          </a:prstGeom>
        </p:spPr>
      </p:pic>
    </p:spTree>
    <p:extLst>
      <p:ext uri="{BB962C8B-B14F-4D97-AF65-F5344CB8AC3E}">
        <p14:creationId xmlns:p14="http://schemas.microsoft.com/office/powerpoint/2010/main" val="1320049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275412-BA7F-40C8-8B48-8C239E9CAAA4}"/>
              </a:ext>
            </a:extLst>
          </p:cNvPr>
          <p:cNvSpPr>
            <a:spLocks noGrp="1"/>
          </p:cNvSpPr>
          <p:nvPr>
            <p:ph type="title"/>
          </p:nvPr>
        </p:nvSpPr>
        <p:spPr>
          <a:xfrm>
            <a:off x="1714500" y="19050"/>
            <a:ext cx="6800850" cy="514350"/>
          </a:xfrm>
        </p:spPr>
        <p:txBody>
          <a:bodyPr/>
          <a:lstStyle/>
          <a:p>
            <a:pPr algn="ctr"/>
            <a:r>
              <a:rPr lang="es-MX" sz="2300" dirty="0"/>
              <a:t>Estado de Actividades </a:t>
            </a:r>
            <a:br>
              <a:rPr lang="es-MX" sz="2300" dirty="0"/>
            </a:br>
            <a:r>
              <a:rPr lang="es-MX" sz="2300" dirty="0"/>
              <a:t>Comparativo a Marzo 2021</a:t>
            </a:r>
          </a:p>
        </p:txBody>
      </p:sp>
      <p:sp>
        <p:nvSpPr>
          <p:cNvPr id="4" name="Marcador de pie de página 3">
            <a:extLst>
              <a:ext uri="{FF2B5EF4-FFF2-40B4-BE49-F238E27FC236}">
                <a16:creationId xmlns:a16="http://schemas.microsoft.com/office/drawing/2014/main" id="{E45DE4E7-87A7-47E8-9B68-F42866361FD4}"/>
              </a:ext>
            </a:extLst>
          </p:cNvPr>
          <p:cNvSpPr>
            <a:spLocks noGrp="1"/>
          </p:cNvSpPr>
          <p:nvPr>
            <p:ph type="ftr" sz="quarter" idx="11"/>
          </p:nvPr>
        </p:nvSpPr>
        <p:spPr>
          <a:xfrm>
            <a:off x="2920448" y="6455878"/>
            <a:ext cx="3303104"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E3BD9683-E004-4842-9C86-AAB715B9BDA9}"/>
              </a:ext>
            </a:extLst>
          </p:cNvPr>
          <p:cNvSpPr>
            <a:spLocks noGrp="1"/>
          </p:cNvSpPr>
          <p:nvPr>
            <p:ph type="sldNum" sz="quarter" idx="12"/>
          </p:nvPr>
        </p:nvSpPr>
        <p:spPr>
          <a:xfrm>
            <a:off x="7010400" y="6455879"/>
            <a:ext cx="2133600" cy="365125"/>
          </a:xfrm>
        </p:spPr>
        <p:txBody>
          <a:bodyPr/>
          <a:lstStyle/>
          <a:p>
            <a:fld id="{CF5E58AE-96D2-45FC-96FE-2B21174429C3}" type="slidenum">
              <a:rPr lang="es-MX" smtClean="0"/>
              <a:t>15</a:t>
            </a:fld>
            <a:endParaRPr lang="es-MX" dirty="0"/>
          </a:p>
        </p:txBody>
      </p:sp>
      <p:sp>
        <p:nvSpPr>
          <p:cNvPr id="6" name="Marcador de texto 1">
            <a:extLst>
              <a:ext uri="{FF2B5EF4-FFF2-40B4-BE49-F238E27FC236}">
                <a16:creationId xmlns:a16="http://schemas.microsoft.com/office/drawing/2014/main" id="{619477F8-011C-4E7A-A0F1-A931D4C42218}"/>
              </a:ext>
            </a:extLst>
          </p:cNvPr>
          <p:cNvSpPr>
            <a:spLocks noGrp="1"/>
          </p:cNvSpPr>
          <p:nvPr>
            <p:ph idx="1"/>
          </p:nvPr>
        </p:nvSpPr>
        <p:spPr>
          <a:xfrm>
            <a:off x="285750" y="800100"/>
            <a:ext cx="8401050" cy="4525963"/>
          </a:xfrm>
        </p:spPr>
        <p:txBody>
          <a:bodyPr>
            <a:noAutofit/>
          </a:bodyPr>
          <a:lstStyle/>
          <a:p>
            <a:pPr marL="0" lvl="0" indent="0">
              <a:buNone/>
            </a:pPr>
            <a:r>
              <a:rPr lang="es-MX" sz="1700" b="1" dirty="0">
                <a:solidFill>
                  <a:schemeClr val="accent1">
                    <a:lumMod val="50000"/>
                  </a:schemeClr>
                </a:solidFill>
              </a:rPr>
              <a:t>Estado de Actividades</a:t>
            </a:r>
          </a:p>
          <a:p>
            <a:pPr marL="0" lvl="0" indent="0">
              <a:buNone/>
            </a:pPr>
            <a:endParaRPr lang="es-MX" sz="1700" b="1" dirty="0">
              <a:solidFill>
                <a:schemeClr val="accent1">
                  <a:lumMod val="50000"/>
                </a:schemeClr>
              </a:solidFill>
            </a:endParaRPr>
          </a:p>
          <a:p>
            <a:pPr marL="0" lvl="0" indent="0">
              <a:buNone/>
            </a:pPr>
            <a:r>
              <a:rPr lang="es-MX" sz="1700" b="1" dirty="0"/>
              <a:t>Productos de Tipo Corriente</a:t>
            </a:r>
            <a:endParaRPr lang="es-MX" sz="1700" dirty="0"/>
          </a:p>
          <a:p>
            <a:pPr marL="0" indent="0">
              <a:buNone/>
            </a:pPr>
            <a:r>
              <a:rPr lang="es-MX" sz="1700" dirty="0"/>
              <a:t>Aumento principalmente por el rubro de Ingresos por arrendamientos de 7 millones.</a:t>
            </a:r>
          </a:p>
          <a:p>
            <a:pPr marL="0" indent="0">
              <a:buNone/>
            </a:pPr>
            <a:endParaRPr lang="es-MX" sz="1700" b="1" dirty="0"/>
          </a:p>
          <a:p>
            <a:pPr marL="0" indent="0">
              <a:buNone/>
            </a:pPr>
            <a:r>
              <a:rPr lang="es-MX" sz="1700" b="1" dirty="0"/>
              <a:t>Participaciones y Aportaciones</a:t>
            </a:r>
          </a:p>
          <a:p>
            <a:pPr marL="0" indent="0">
              <a:buNone/>
            </a:pPr>
            <a:r>
              <a:rPr lang="es-MX" sz="1700" dirty="0"/>
              <a:t>Registro de la aportación del FAFEF por 40 millones.</a:t>
            </a:r>
          </a:p>
          <a:p>
            <a:pPr marL="0" indent="0">
              <a:buNone/>
            </a:pPr>
            <a:endParaRPr lang="es-MX" sz="1700" dirty="0"/>
          </a:p>
          <a:p>
            <a:pPr marL="0" lvl="0" indent="0">
              <a:buNone/>
            </a:pPr>
            <a:r>
              <a:rPr lang="es-MX" sz="1700" b="1" dirty="0"/>
              <a:t>Materiales y Suministros</a:t>
            </a:r>
            <a:endParaRPr lang="es-MX" sz="1700" dirty="0"/>
          </a:p>
          <a:p>
            <a:pPr marL="0" indent="0">
              <a:buNone/>
            </a:pPr>
            <a:r>
              <a:rPr lang="es-MX" sz="1700" dirty="0"/>
              <a:t>Incremento del rubro de Productos químicos, farmacéuticos y laboratorio por 6 millones.</a:t>
            </a:r>
          </a:p>
          <a:p>
            <a:pPr marL="0" lvl="0" indent="0">
              <a:buNone/>
            </a:pPr>
            <a:endParaRPr lang="es-MX" sz="1700" b="1" dirty="0"/>
          </a:p>
          <a:p>
            <a:pPr marL="0" lvl="0" indent="0">
              <a:buNone/>
            </a:pPr>
            <a:r>
              <a:rPr lang="es-MX" sz="1700" b="1" dirty="0"/>
              <a:t>Servicios Generales</a:t>
            </a:r>
            <a:endParaRPr lang="es-MX" sz="1700" dirty="0"/>
          </a:p>
          <a:p>
            <a:pPr marL="0" indent="0">
              <a:buNone/>
            </a:pPr>
            <a:r>
              <a:rPr lang="es-MX" sz="1700" dirty="0"/>
              <a:t>Aumento en el rubro de Otros servicios generales (Servicios Subrogados) por 51 millones</a:t>
            </a:r>
          </a:p>
          <a:p>
            <a:pPr marL="0" lvl="0" indent="0">
              <a:buNone/>
            </a:pPr>
            <a:endParaRPr lang="es-MX" sz="1700" b="1" dirty="0">
              <a:solidFill>
                <a:schemeClr val="accent1">
                  <a:lumMod val="50000"/>
                </a:schemeClr>
              </a:solidFill>
            </a:endParaRPr>
          </a:p>
        </p:txBody>
      </p:sp>
    </p:spTree>
    <p:extLst>
      <p:ext uri="{BB962C8B-B14F-4D97-AF65-F5344CB8AC3E}">
        <p14:creationId xmlns:p14="http://schemas.microsoft.com/office/powerpoint/2010/main" val="112627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08967D0E-AAF8-4297-BCF4-158EAEB3CDE7}"/>
              </a:ext>
            </a:extLst>
          </p:cNvPr>
          <p:cNvSpPr>
            <a:spLocks noGrp="1"/>
          </p:cNvSpPr>
          <p:nvPr>
            <p:ph type="sldNum" sz="quarter" idx="4"/>
          </p:nvPr>
        </p:nvSpPr>
        <p:spPr/>
        <p:txBody>
          <a:bodyPr/>
          <a:lstStyle/>
          <a:p>
            <a:fld id="{CF5E58AE-96D2-45FC-96FE-2B21174429C3}" type="slidenum">
              <a:rPr lang="es-MX" smtClean="0"/>
              <a:t>16</a:t>
            </a:fld>
            <a:endParaRPr lang="es-MX" dirty="0"/>
          </a:p>
        </p:txBody>
      </p:sp>
      <p:sp>
        <p:nvSpPr>
          <p:cNvPr id="10" name="Título 9">
            <a:extLst>
              <a:ext uri="{FF2B5EF4-FFF2-40B4-BE49-F238E27FC236}">
                <a16:creationId xmlns:a16="http://schemas.microsoft.com/office/drawing/2014/main" id="{99876F55-B4DF-4B3D-8862-886ED9D4C250}"/>
              </a:ext>
            </a:extLst>
          </p:cNvPr>
          <p:cNvSpPr>
            <a:spLocks noGrp="1"/>
          </p:cNvSpPr>
          <p:nvPr>
            <p:ph type="title"/>
          </p:nvPr>
        </p:nvSpPr>
        <p:spPr>
          <a:xfrm>
            <a:off x="273834" y="3206470"/>
            <a:ext cx="6736566" cy="445059"/>
          </a:xfrm>
        </p:spPr>
        <p:txBody>
          <a:bodyPr/>
          <a:lstStyle/>
          <a:p>
            <a:r>
              <a:rPr lang="es-MX" sz="4000" dirty="0">
                <a:solidFill>
                  <a:schemeClr val="accent1">
                    <a:lumMod val="50000"/>
                  </a:schemeClr>
                </a:solidFill>
              </a:rPr>
              <a:t>Avance Presupuestal y Préstamos</a:t>
            </a:r>
          </a:p>
        </p:txBody>
      </p:sp>
      <p:sp>
        <p:nvSpPr>
          <p:cNvPr id="4" name="Marcador de pie de página 3">
            <a:extLst>
              <a:ext uri="{FF2B5EF4-FFF2-40B4-BE49-F238E27FC236}">
                <a16:creationId xmlns:a16="http://schemas.microsoft.com/office/drawing/2014/main" id="{2CBB9711-55A7-4891-AD76-C5802AF65751}"/>
              </a:ext>
            </a:extLst>
          </p:cNvPr>
          <p:cNvSpPr>
            <a:spLocks noGrp="1"/>
          </p:cNvSpPr>
          <p:nvPr>
            <p:ph type="ftr" sz="quarter" idx="3"/>
          </p:nvPr>
        </p:nvSpPr>
        <p:spPr/>
        <p:txBody>
          <a:bodyPr/>
          <a:lstStyle/>
          <a:p>
            <a:r>
              <a:rPr lang="es-MX" dirty="0"/>
              <a:t>Sesión Ordinaria 04/2021 del 29 de abril de 2021</a:t>
            </a:r>
          </a:p>
        </p:txBody>
      </p:sp>
      <p:sp>
        <p:nvSpPr>
          <p:cNvPr id="12" name="CuadroTexto 11">
            <a:extLst>
              <a:ext uri="{FF2B5EF4-FFF2-40B4-BE49-F238E27FC236}">
                <a16:creationId xmlns:a16="http://schemas.microsoft.com/office/drawing/2014/main" id="{AA802E51-B2CC-43B0-ABF6-BAA42A2908DB}"/>
              </a:ext>
            </a:extLst>
          </p:cNvPr>
          <p:cNvSpPr txBox="1"/>
          <p:nvPr/>
        </p:nvSpPr>
        <p:spPr>
          <a:xfrm>
            <a:off x="2872426" y="3963264"/>
            <a:ext cx="2438400" cy="369332"/>
          </a:xfrm>
          <a:prstGeom prst="rect">
            <a:avLst/>
          </a:prstGeom>
          <a:noFill/>
        </p:spPr>
        <p:txBody>
          <a:bodyPr wrap="square" rtlCol="0">
            <a:spAutoFit/>
          </a:bodyPr>
          <a:lstStyle/>
          <a:p>
            <a:r>
              <a:rPr lang="es-MX" dirty="0"/>
              <a:t>Marzo 2021</a:t>
            </a:r>
          </a:p>
        </p:txBody>
      </p:sp>
    </p:spTree>
    <p:extLst>
      <p:ext uri="{BB962C8B-B14F-4D97-AF65-F5344CB8AC3E}">
        <p14:creationId xmlns:p14="http://schemas.microsoft.com/office/powerpoint/2010/main" val="3816873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5AEBC82-DF9A-4460-B9B5-951FEB168ACA}"/>
              </a:ext>
            </a:extLst>
          </p:cNvPr>
          <p:cNvSpPr>
            <a:spLocks noGrp="1"/>
          </p:cNvSpPr>
          <p:nvPr>
            <p:ph type="sldNum" sz="quarter" idx="4"/>
          </p:nvPr>
        </p:nvSpPr>
        <p:spPr/>
        <p:txBody>
          <a:bodyPr/>
          <a:lstStyle/>
          <a:p>
            <a:fld id="{08DCC1CA-BC64-9342-9FC6-0A703FD15379}" type="slidenum">
              <a:rPr lang="en-US" smtClean="0"/>
              <a:pPr/>
              <a:t>17</a:t>
            </a:fld>
            <a:endParaRPr lang="en-US" dirty="0"/>
          </a:p>
        </p:txBody>
      </p:sp>
      <p:sp>
        <p:nvSpPr>
          <p:cNvPr id="4" name="Título 3">
            <a:extLst>
              <a:ext uri="{FF2B5EF4-FFF2-40B4-BE49-F238E27FC236}">
                <a16:creationId xmlns:a16="http://schemas.microsoft.com/office/drawing/2014/main" id="{DA2D7830-A1A0-4323-BD79-029676C93A76}"/>
              </a:ext>
            </a:extLst>
          </p:cNvPr>
          <p:cNvSpPr>
            <a:spLocks noGrp="1"/>
          </p:cNvSpPr>
          <p:nvPr>
            <p:ph type="title"/>
          </p:nvPr>
        </p:nvSpPr>
        <p:spPr/>
        <p:txBody>
          <a:bodyPr/>
          <a:lstStyle/>
          <a:p>
            <a:r>
              <a:rPr lang="es-MX" sz="2300" dirty="0"/>
              <a:t>Avance Presupuestal Marzo 2021</a:t>
            </a:r>
          </a:p>
        </p:txBody>
      </p:sp>
      <p:sp>
        <p:nvSpPr>
          <p:cNvPr id="5" name="Marcador de pie de página 4">
            <a:extLst>
              <a:ext uri="{FF2B5EF4-FFF2-40B4-BE49-F238E27FC236}">
                <a16:creationId xmlns:a16="http://schemas.microsoft.com/office/drawing/2014/main" id="{43B3DDF7-AEDE-4832-8389-FB71F1E0A34A}"/>
              </a:ext>
            </a:extLst>
          </p:cNvPr>
          <p:cNvSpPr>
            <a:spLocks noGrp="1"/>
          </p:cNvSpPr>
          <p:nvPr>
            <p:ph type="ftr" sz="quarter" idx="3"/>
          </p:nvPr>
        </p:nvSpPr>
        <p:spPr/>
        <p:txBody>
          <a:bodyPr/>
          <a:lstStyle/>
          <a:p>
            <a:r>
              <a:rPr lang="es-MX" dirty="0"/>
              <a:t>Sesión Ordinaria 04/2021 del 29 de abril de 2021</a:t>
            </a:r>
          </a:p>
        </p:txBody>
      </p:sp>
      <p:sp>
        <p:nvSpPr>
          <p:cNvPr id="6" name="Marcador de texto 3">
            <a:extLst>
              <a:ext uri="{FF2B5EF4-FFF2-40B4-BE49-F238E27FC236}">
                <a16:creationId xmlns:a16="http://schemas.microsoft.com/office/drawing/2014/main" id="{E0CC9A18-D09C-4897-90F9-C1A973241997}"/>
              </a:ext>
            </a:extLst>
          </p:cNvPr>
          <p:cNvSpPr txBox="1">
            <a:spLocks/>
          </p:cNvSpPr>
          <p:nvPr/>
        </p:nvSpPr>
        <p:spPr>
          <a:xfrm>
            <a:off x="254000" y="65302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latin typeface="+mj-lt"/>
              </a:rPr>
              <a:t>Avance Presupuestal a Marzo 2021</a:t>
            </a:r>
          </a:p>
        </p:txBody>
      </p:sp>
      <p:pic>
        <p:nvPicPr>
          <p:cNvPr id="7" name="Imagen 6">
            <a:extLst>
              <a:ext uri="{FF2B5EF4-FFF2-40B4-BE49-F238E27FC236}">
                <a16:creationId xmlns:a16="http://schemas.microsoft.com/office/drawing/2014/main" id="{340908CC-2E59-4B5E-B480-D430205AECF6}"/>
              </a:ext>
            </a:extLst>
          </p:cNvPr>
          <p:cNvPicPr>
            <a:picLocks noChangeAspect="1"/>
          </p:cNvPicPr>
          <p:nvPr/>
        </p:nvPicPr>
        <p:blipFill>
          <a:blip r:embed="rId2"/>
          <a:stretch>
            <a:fillRect/>
          </a:stretch>
        </p:blipFill>
        <p:spPr>
          <a:xfrm>
            <a:off x="361950" y="1393825"/>
            <a:ext cx="8420100" cy="1117600"/>
          </a:xfrm>
          <a:prstGeom prst="rect">
            <a:avLst/>
          </a:prstGeom>
        </p:spPr>
      </p:pic>
      <p:graphicFrame>
        <p:nvGraphicFramePr>
          <p:cNvPr id="8" name="Gráfico 7">
            <a:extLst>
              <a:ext uri="{FF2B5EF4-FFF2-40B4-BE49-F238E27FC236}">
                <a16:creationId xmlns:a16="http://schemas.microsoft.com/office/drawing/2014/main" id="{98E1EFB9-6F54-42E9-9194-8588A74A28D8}"/>
              </a:ext>
            </a:extLst>
          </p:cNvPr>
          <p:cNvGraphicFramePr>
            <a:graphicFrameLocks/>
          </p:cNvGraphicFramePr>
          <p:nvPr>
            <p:extLst>
              <p:ext uri="{D42A27DB-BD31-4B8C-83A1-F6EECF244321}">
                <p14:modId xmlns:p14="http://schemas.microsoft.com/office/powerpoint/2010/main" val="1756333427"/>
              </p:ext>
            </p:extLst>
          </p:nvPr>
        </p:nvGraphicFramePr>
        <p:xfrm>
          <a:off x="1200150" y="2833130"/>
          <a:ext cx="6212838" cy="34595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1395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5AEBC82-DF9A-4460-B9B5-951FEB168ACA}"/>
              </a:ext>
            </a:extLst>
          </p:cNvPr>
          <p:cNvSpPr>
            <a:spLocks noGrp="1"/>
          </p:cNvSpPr>
          <p:nvPr>
            <p:ph type="sldNum" sz="quarter" idx="4"/>
          </p:nvPr>
        </p:nvSpPr>
        <p:spPr/>
        <p:txBody>
          <a:bodyPr/>
          <a:lstStyle/>
          <a:p>
            <a:fld id="{08DCC1CA-BC64-9342-9FC6-0A703FD15379}" type="slidenum">
              <a:rPr lang="en-US" smtClean="0"/>
              <a:pPr/>
              <a:t>18</a:t>
            </a:fld>
            <a:endParaRPr lang="en-US" dirty="0"/>
          </a:p>
        </p:txBody>
      </p:sp>
      <p:sp>
        <p:nvSpPr>
          <p:cNvPr id="4" name="Título 3">
            <a:extLst>
              <a:ext uri="{FF2B5EF4-FFF2-40B4-BE49-F238E27FC236}">
                <a16:creationId xmlns:a16="http://schemas.microsoft.com/office/drawing/2014/main" id="{DA2D7830-A1A0-4323-BD79-029676C93A76}"/>
              </a:ext>
            </a:extLst>
          </p:cNvPr>
          <p:cNvSpPr>
            <a:spLocks noGrp="1"/>
          </p:cNvSpPr>
          <p:nvPr>
            <p:ph type="title"/>
          </p:nvPr>
        </p:nvSpPr>
        <p:spPr/>
        <p:txBody>
          <a:bodyPr/>
          <a:lstStyle/>
          <a:p>
            <a:r>
              <a:rPr lang="es-MX" sz="2300" dirty="0"/>
              <a:t>Avance Presupuestal Marzo 2021</a:t>
            </a:r>
          </a:p>
        </p:txBody>
      </p:sp>
      <p:sp>
        <p:nvSpPr>
          <p:cNvPr id="5" name="Marcador de pie de página 4">
            <a:extLst>
              <a:ext uri="{FF2B5EF4-FFF2-40B4-BE49-F238E27FC236}">
                <a16:creationId xmlns:a16="http://schemas.microsoft.com/office/drawing/2014/main" id="{43B3DDF7-AEDE-4832-8389-FB71F1E0A34A}"/>
              </a:ext>
            </a:extLst>
          </p:cNvPr>
          <p:cNvSpPr>
            <a:spLocks noGrp="1"/>
          </p:cNvSpPr>
          <p:nvPr>
            <p:ph type="ftr" sz="quarter" idx="3"/>
          </p:nvPr>
        </p:nvSpPr>
        <p:spPr/>
        <p:txBody>
          <a:bodyPr/>
          <a:lstStyle/>
          <a:p>
            <a:r>
              <a:rPr lang="es-MX" dirty="0"/>
              <a:t>Sesión Ordinaria 04/2021 del 29 de abril de 2021</a:t>
            </a:r>
          </a:p>
        </p:txBody>
      </p:sp>
      <p:sp>
        <p:nvSpPr>
          <p:cNvPr id="6" name="Marcador de texto 3">
            <a:extLst>
              <a:ext uri="{FF2B5EF4-FFF2-40B4-BE49-F238E27FC236}">
                <a16:creationId xmlns:a16="http://schemas.microsoft.com/office/drawing/2014/main" id="{E0CC9A18-D09C-4897-90F9-C1A973241997}"/>
              </a:ext>
            </a:extLst>
          </p:cNvPr>
          <p:cNvSpPr txBox="1">
            <a:spLocks/>
          </p:cNvSpPr>
          <p:nvPr/>
        </p:nvSpPr>
        <p:spPr>
          <a:xfrm>
            <a:off x="254000" y="65302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latin typeface="+mj-lt"/>
              </a:rPr>
              <a:t>Ingreso a Marzo 2021</a:t>
            </a:r>
          </a:p>
        </p:txBody>
      </p:sp>
      <p:pic>
        <p:nvPicPr>
          <p:cNvPr id="9" name="Imagen 8">
            <a:extLst>
              <a:ext uri="{FF2B5EF4-FFF2-40B4-BE49-F238E27FC236}">
                <a16:creationId xmlns:a16="http://schemas.microsoft.com/office/drawing/2014/main" id="{6DA44BA2-1ACE-417D-839A-B70453F48D34}"/>
              </a:ext>
            </a:extLst>
          </p:cNvPr>
          <p:cNvPicPr>
            <a:picLocks noChangeAspect="1"/>
          </p:cNvPicPr>
          <p:nvPr/>
        </p:nvPicPr>
        <p:blipFill>
          <a:blip r:embed="rId2"/>
          <a:stretch>
            <a:fillRect/>
          </a:stretch>
        </p:blipFill>
        <p:spPr>
          <a:xfrm>
            <a:off x="490622" y="1207283"/>
            <a:ext cx="8162755" cy="4770129"/>
          </a:xfrm>
          <a:prstGeom prst="rect">
            <a:avLst/>
          </a:prstGeom>
        </p:spPr>
      </p:pic>
    </p:spTree>
    <p:extLst>
      <p:ext uri="{BB962C8B-B14F-4D97-AF65-F5344CB8AC3E}">
        <p14:creationId xmlns:p14="http://schemas.microsoft.com/office/powerpoint/2010/main" val="1920865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5AEBC82-DF9A-4460-B9B5-951FEB168ACA}"/>
              </a:ext>
            </a:extLst>
          </p:cNvPr>
          <p:cNvSpPr>
            <a:spLocks noGrp="1"/>
          </p:cNvSpPr>
          <p:nvPr>
            <p:ph type="sldNum" sz="quarter" idx="4"/>
          </p:nvPr>
        </p:nvSpPr>
        <p:spPr/>
        <p:txBody>
          <a:bodyPr/>
          <a:lstStyle/>
          <a:p>
            <a:fld id="{08DCC1CA-BC64-9342-9FC6-0A703FD15379}" type="slidenum">
              <a:rPr lang="en-US" smtClean="0"/>
              <a:pPr/>
              <a:t>19</a:t>
            </a:fld>
            <a:endParaRPr lang="en-US" dirty="0"/>
          </a:p>
        </p:txBody>
      </p:sp>
      <p:sp>
        <p:nvSpPr>
          <p:cNvPr id="4" name="Título 3">
            <a:extLst>
              <a:ext uri="{FF2B5EF4-FFF2-40B4-BE49-F238E27FC236}">
                <a16:creationId xmlns:a16="http://schemas.microsoft.com/office/drawing/2014/main" id="{DA2D7830-A1A0-4323-BD79-029676C93A76}"/>
              </a:ext>
            </a:extLst>
          </p:cNvPr>
          <p:cNvSpPr>
            <a:spLocks noGrp="1"/>
          </p:cNvSpPr>
          <p:nvPr>
            <p:ph type="title"/>
          </p:nvPr>
        </p:nvSpPr>
        <p:spPr/>
        <p:txBody>
          <a:bodyPr/>
          <a:lstStyle/>
          <a:p>
            <a:r>
              <a:rPr lang="es-MX" sz="2300" dirty="0"/>
              <a:t>Avance Presupuestal Marzo 2021</a:t>
            </a:r>
          </a:p>
        </p:txBody>
      </p:sp>
      <p:sp>
        <p:nvSpPr>
          <p:cNvPr id="5" name="Marcador de pie de página 4">
            <a:extLst>
              <a:ext uri="{FF2B5EF4-FFF2-40B4-BE49-F238E27FC236}">
                <a16:creationId xmlns:a16="http://schemas.microsoft.com/office/drawing/2014/main" id="{43B3DDF7-AEDE-4832-8389-FB71F1E0A34A}"/>
              </a:ext>
            </a:extLst>
          </p:cNvPr>
          <p:cNvSpPr>
            <a:spLocks noGrp="1"/>
          </p:cNvSpPr>
          <p:nvPr>
            <p:ph type="ftr" sz="quarter" idx="3"/>
          </p:nvPr>
        </p:nvSpPr>
        <p:spPr/>
        <p:txBody>
          <a:bodyPr/>
          <a:lstStyle/>
          <a:p>
            <a:r>
              <a:rPr lang="es-MX" dirty="0"/>
              <a:t>Sesión Ordinaria 04/2021 del 29 de abril de 2021</a:t>
            </a:r>
          </a:p>
        </p:txBody>
      </p:sp>
      <p:sp>
        <p:nvSpPr>
          <p:cNvPr id="6" name="Marcador de texto 3">
            <a:extLst>
              <a:ext uri="{FF2B5EF4-FFF2-40B4-BE49-F238E27FC236}">
                <a16:creationId xmlns:a16="http://schemas.microsoft.com/office/drawing/2014/main" id="{E0CC9A18-D09C-4897-90F9-C1A973241997}"/>
              </a:ext>
            </a:extLst>
          </p:cNvPr>
          <p:cNvSpPr txBox="1">
            <a:spLocks/>
          </p:cNvSpPr>
          <p:nvPr/>
        </p:nvSpPr>
        <p:spPr>
          <a:xfrm>
            <a:off x="254000" y="65302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latin typeface="+mj-lt"/>
              </a:rPr>
              <a:t>Egreso a Marzo 2021</a:t>
            </a:r>
          </a:p>
        </p:txBody>
      </p:sp>
      <p:pic>
        <p:nvPicPr>
          <p:cNvPr id="7" name="Imagen 6">
            <a:extLst>
              <a:ext uri="{FF2B5EF4-FFF2-40B4-BE49-F238E27FC236}">
                <a16:creationId xmlns:a16="http://schemas.microsoft.com/office/drawing/2014/main" id="{F7747B37-D816-4ED1-AF38-87068D31A603}"/>
              </a:ext>
            </a:extLst>
          </p:cNvPr>
          <p:cNvPicPr>
            <a:picLocks noChangeAspect="1"/>
          </p:cNvPicPr>
          <p:nvPr/>
        </p:nvPicPr>
        <p:blipFill>
          <a:blip r:embed="rId2"/>
          <a:stretch>
            <a:fillRect/>
          </a:stretch>
        </p:blipFill>
        <p:spPr>
          <a:xfrm>
            <a:off x="260593" y="1240303"/>
            <a:ext cx="8629407" cy="4377393"/>
          </a:xfrm>
          <a:prstGeom prst="rect">
            <a:avLst/>
          </a:prstGeom>
        </p:spPr>
      </p:pic>
    </p:spTree>
    <p:extLst>
      <p:ext uri="{BB962C8B-B14F-4D97-AF65-F5344CB8AC3E}">
        <p14:creationId xmlns:p14="http://schemas.microsoft.com/office/powerpoint/2010/main" val="3171208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2B5CC02-7732-448F-9A4E-158931359640}"/>
              </a:ext>
            </a:extLst>
          </p:cNvPr>
          <p:cNvSpPr>
            <a:spLocks noGrp="1"/>
          </p:cNvSpPr>
          <p:nvPr>
            <p:ph type="body" sz="quarter" idx="15"/>
          </p:nvPr>
        </p:nvSpPr>
        <p:spPr/>
        <p:txBody>
          <a:bodyPr>
            <a:normAutofit fontScale="92500" lnSpcReduction="10000"/>
          </a:bodyPr>
          <a:lstStyle/>
          <a:p>
            <a:pPr marL="457135" indent="-457135" eaLnBrk="0" hangingPunct="0">
              <a:spcAft>
                <a:spcPct val="20000"/>
              </a:spcAft>
              <a:buFontTx/>
              <a:buAutoNum type="arabicPeriod"/>
              <a:defRPr/>
            </a:pPr>
            <a:r>
              <a:rPr lang="es-MX" sz="1600" dirty="0">
                <a:solidFill>
                  <a:schemeClr val="bg1">
                    <a:lumMod val="50000"/>
                  </a:schemeClr>
                </a:solidFill>
              </a:rPr>
              <a:t>Lista de Asistencia y Declaración de Quórum </a:t>
            </a:r>
          </a:p>
          <a:p>
            <a:pPr marL="457135" indent="-457135" eaLnBrk="0" hangingPunct="0">
              <a:spcAft>
                <a:spcPct val="20000"/>
              </a:spcAft>
              <a:buFontTx/>
              <a:buAutoNum type="arabicPeriod"/>
              <a:defRPr/>
            </a:pPr>
            <a:r>
              <a:rPr lang="es-MX" sz="1600" dirty="0">
                <a:solidFill>
                  <a:schemeClr val="bg1">
                    <a:lumMod val="50000"/>
                  </a:schemeClr>
                </a:solidFill>
              </a:rPr>
              <a:t>Aprobación de Orden del Día</a:t>
            </a:r>
          </a:p>
          <a:p>
            <a:pPr marL="457135" lvl="0" indent="-457135" eaLnBrk="0" hangingPunct="0">
              <a:spcAft>
                <a:spcPct val="20000"/>
              </a:spcAft>
              <a:buFontTx/>
              <a:buAutoNum type="arabicPeriod"/>
              <a:defRPr/>
            </a:pPr>
            <a:r>
              <a:rPr lang="es-ES" sz="1600" dirty="0">
                <a:solidFill>
                  <a:schemeClr val="bg1">
                    <a:lumMod val="50000"/>
                  </a:schemeClr>
                </a:solidFill>
                <a:hlinkClick r:id="rId2" action="ppaction://hlinksldjump"/>
              </a:rPr>
              <a:t>Cuadro de Pensionados Efectos Mayo 2021</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hlinkClick r:id="" action="ppaction://noaction"/>
              </a:rPr>
              <a:t>Estados Financieros a Marzo de 2021</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hlinkClick r:id="" action="ppaction://noaction"/>
              </a:rPr>
              <a:t>Reporte de la Cartera de Inversiones a Marzo de 2021</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hlinkClick r:id="" action="ppaction://noaction"/>
              </a:rPr>
              <a:t>Reporte de Adeudos de Entidades Públicas Patronales</a:t>
            </a:r>
            <a:endParaRPr lang="es-ES" sz="1600" dirty="0">
              <a:solidFill>
                <a:schemeClr val="bg1">
                  <a:lumMod val="50000"/>
                </a:schemeClr>
              </a:solidFill>
            </a:endParaRPr>
          </a:p>
          <a:p>
            <a:pPr marL="457135" indent="-457135" eaLnBrk="0" hangingPunct="0">
              <a:spcAft>
                <a:spcPct val="20000"/>
              </a:spcAft>
              <a:buFontTx/>
              <a:buAutoNum type="arabicPeriod"/>
              <a:defRPr/>
            </a:pPr>
            <a:r>
              <a:rPr lang="es-ES" sz="1600" dirty="0">
                <a:solidFill>
                  <a:schemeClr val="bg1">
                    <a:lumMod val="50000"/>
                  </a:schemeClr>
                </a:solidFill>
              </a:rPr>
              <a:t>Incorporaciones</a:t>
            </a:r>
          </a:p>
          <a:p>
            <a:pPr marL="1142918" lvl="1" indent="-457135" eaLnBrk="0" hangingPunct="0">
              <a:spcAft>
                <a:spcPct val="20000"/>
              </a:spcAft>
              <a:buFont typeface="+mj-lt"/>
              <a:buAutoNum type="romanUcPeriod"/>
              <a:defRPr/>
            </a:pPr>
            <a:r>
              <a:rPr lang="es-ES" sz="1600" dirty="0">
                <a:solidFill>
                  <a:schemeClr val="bg1">
                    <a:lumMod val="50000"/>
                  </a:schemeClr>
                </a:solidFill>
              </a:rPr>
              <a:t>Policía Metropolitana de Guadalajara</a:t>
            </a:r>
          </a:p>
          <a:p>
            <a:pPr marL="1142918" lvl="1" indent="-457135" eaLnBrk="0" hangingPunct="0">
              <a:spcAft>
                <a:spcPct val="20000"/>
              </a:spcAft>
              <a:buFont typeface="+mj-lt"/>
              <a:buAutoNum type="romanUcPeriod"/>
              <a:defRPr/>
            </a:pPr>
            <a:r>
              <a:rPr lang="es-ES" sz="1600" dirty="0">
                <a:solidFill>
                  <a:schemeClr val="bg1">
                    <a:lumMod val="50000"/>
                  </a:schemeClr>
                </a:solidFill>
              </a:rPr>
              <a:t>Instituto Municipal de la Mujer para la Igualdad Sustantiva en Tonalá</a:t>
            </a:r>
          </a:p>
          <a:p>
            <a:pPr marL="457135" indent="-457135" eaLnBrk="0" hangingPunct="0">
              <a:spcAft>
                <a:spcPct val="20000"/>
              </a:spcAft>
              <a:buFont typeface="+mj-lt"/>
              <a:buAutoNum type="arabicPeriod"/>
              <a:defRPr/>
            </a:pPr>
            <a:r>
              <a:rPr lang="es-ES" sz="1600" dirty="0">
                <a:solidFill>
                  <a:schemeClr val="bg1">
                    <a:lumMod val="50000"/>
                  </a:schemeClr>
                </a:solidFill>
              </a:rPr>
              <a:t>Proyectos Inmobiliarios</a:t>
            </a:r>
          </a:p>
          <a:p>
            <a:pPr marL="457135" indent="-457135" eaLnBrk="0" hangingPunct="0">
              <a:spcAft>
                <a:spcPct val="20000"/>
              </a:spcAft>
              <a:buFontTx/>
              <a:buAutoNum type="arabicPeriod"/>
              <a:defRPr/>
            </a:pPr>
            <a:r>
              <a:rPr lang="es-ES" sz="1600" dirty="0">
                <a:solidFill>
                  <a:schemeClr val="bg1">
                    <a:lumMod val="50000"/>
                  </a:schemeClr>
                </a:solidFill>
              </a:rPr>
              <a:t>Asuntos Varios</a:t>
            </a:r>
          </a:p>
          <a:p>
            <a:pPr marL="1142918" lvl="1" indent="-457135" eaLnBrk="0" hangingPunct="0">
              <a:spcAft>
                <a:spcPct val="20000"/>
              </a:spcAft>
              <a:buFont typeface="+mj-lt"/>
              <a:buAutoNum type="romanUcPeriod"/>
              <a:defRPr/>
            </a:pPr>
            <a:r>
              <a:rPr lang="es-ES" sz="1600" dirty="0">
                <a:solidFill>
                  <a:schemeClr val="bg1">
                    <a:lumMod val="50000"/>
                  </a:schemeClr>
                </a:solidFill>
              </a:rPr>
              <a:t>Solicitud de Adecuaciones Presupuestales</a:t>
            </a:r>
          </a:p>
          <a:p>
            <a:pPr marL="1142918" lvl="1" indent="-457135" eaLnBrk="0" hangingPunct="0">
              <a:spcAft>
                <a:spcPct val="20000"/>
              </a:spcAft>
              <a:buFont typeface="+mj-lt"/>
              <a:buAutoNum type="romanUcPeriod"/>
              <a:defRPr/>
            </a:pPr>
            <a:r>
              <a:rPr lang="es-ES" sz="1600" dirty="0">
                <a:solidFill>
                  <a:schemeClr val="bg1">
                    <a:lumMod val="50000"/>
                  </a:schemeClr>
                </a:solidFill>
              </a:rPr>
              <a:t>Comparativo de Préstamos IPEJAL vs Mercado Abierto</a:t>
            </a:r>
            <a:endParaRPr lang="es-MX" sz="1600" dirty="0">
              <a:solidFill>
                <a:schemeClr val="bg1">
                  <a:lumMod val="50000"/>
                </a:schemeClr>
              </a:solidFill>
            </a:endParaRPr>
          </a:p>
          <a:p>
            <a:pPr marL="1142918" lvl="1" indent="-457135" eaLnBrk="0" hangingPunct="0">
              <a:spcAft>
                <a:spcPct val="20000"/>
              </a:spcAft>
              <a:buFont typeface="+mj-lt"/>
              <a:buAutoNum type="romanUcPeriod"/>
              <a:defRPr/>
            </a:pPr>
            <a:r>
              <a:rPr lang="es-MX" sz="1600" dirty="0">
                <a:solidFill>
                  <a:schemeClr val="bg1">
                    <a:lumMod val="50000"/>
                  </a:schemeClr>
                </a:solidFill>
              </a:rPr>
              <a:t>Informe General de Actividades del Órgano Interno de Control 2020</a:t>
            </a:r>
          </a:p>
        </p:txBody>
      </p:sp>
      <p:sp>
        <p:nvSpPr>
          <p:cNvPr id="3" name="Marcador de número de diapositiva 2">
            <a:extLst>
              <a:ext uri="{FF2B5EF4-FFF2-40B4-BE49-F238E27FC236}">
                <a16:creationId xmlns:a16="http://schemas.microsoft.com/office/drawing/2014/main" id="{9DEA35E2-A2AA-4DB0-84D5-AB221FC554CF}"/>
              </a:ext>
            </a:extLst>
          </p:cNvPr>
          <p:cNvSpPr>
            <a:spLocks noGrp="1"/>
          </p:cNvSpPr>
          <p:nvPr>
            <p:ph type="sldNum" sz="quarter" idx="4"/>
          </p:nvPr>
        </p:nvSpPr>
        <p:spPr>
          <a:xfrm>
            <a:off x="7010400" y="6440889"/>
            <a:ext cx="2133600" cy="365125"/>
          </a:xfrm>
        </p:spPr>
        <p:txBody>
          <a:bodyPr/>
          <a:lstStyle/>
          <a:p>
            <a:fld id="{08DCC1CA-BC64-9342-9FC6-0A703FD15379}" type="slidenum">
              <a:rPr lang="en-US" smtClean="0"/>
              <a:pPr/>
              <a:t>2</a:t>
            </a:fld>
            <a:endParaRPr lang="en-US" dirty="0"/>
          </a:p>
        </p:txBody>
      </p:sp>
      <p:sp>
        <p:nvSpPr>
          <p:cNvPr id="4" name="Título 3">
            <a:extLst>
              <a:ext uri="{FF2B5EF4-FFF2-40B4-BE49-F238E27FC236}">
                <a16:creationId xmlns:a16="http://schemas.microsoft.com/office/drawing/2014/main" id="{74E83625-C8F1-40E8-8B04-38ADC7B2DEC7}"/>
              </a:ext>
            </a:extLst>
          </p:cNvPr>
          <p:cNvSpPr>
            <a:spLocks noGrp="1"/>
          </p:cNvSpPr>
          <p:nvPr>
            <p:ph type="title"/>
          </p:nvPr>
        </p:nvSpPr>
        <p:spPr/>
        <p:txBody>
          <a:bodyPr/>
          <a:lstStyle/>
          <a:p>
            <a:r>
              <a:rPr lang="es-MX" dirty="0"/>
              <a:t>ORDEN DEL DÍA 04/2021</a:t>
            </a:r>
          </a:p>
        </p:txBody>
      </p:sp>
      <p:sp>
        <p:nvSpPr>
          <p:cNvPr id="5" name="Marcador de pie de página 4">
            <a:extLst>
              <a:ext uri="{FF2B5EF4-FFF2-40B4-BE49-F238E27FC236}">
                <a16:creationId xmlns:a16="http://schemas.microsoft.com/office/drawing/2014/main" id="{5EBA282A-73AA-4511-B3F0-0CC38116D046}"/>
              </a:ext>
            </a:extLst>
          </p:cNvPr>
          <p:cNvSpPr>
            <a:spLocks noGrp="1"/>
          </p:cNvSpPr>
          <p:nvPr>
            <p:ph type="ftr" sz="quarter" idx="3"/>
          </p:nvPr>
        </p:nvSpPr>
        <p:spPr>
          <a:xfrm>
            <a:off x="2838307" y="6423735"/>
            <a:ext cx="3467384" cy="365125"/>
          </a:xfrm>
        </p:spPr>
        <p:txBody>
          <a:bodyPr/>
          <a:lstStyle/>
          <a:p>
            <a:r>
              <a:rPr lang="es-MX" dirty="0"/>
              <a:t>Sesión Ordinaria 04/2021 del 29 de abril de 2021</a:t>
            </a:r>
          </a:p>
        </p:txBody>
      </p:sp>
    </p:spTree>
    <p:extLst>
      <p:ext uri="{BB962C8B-B14F-4D97-AF65-F5344CB8AC3E}">
        <p14:creationId xmlns:p14="http://schemas.microsoft.com/office/powerpoint/2010/main" val="4163576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5AEBC82-DF9A-4460-B9B5-951FEB168ACA}"/>
              </a:ext>
            </a:extLst>
          </p:cNvPr>
          <p:cNvSpPr>
            <a:spLocks noGrp="1"/>
          </p:cNvSpPr>
          <p:nvPr>
            <p:ph type="sldNum" sz="quarter" idx="4"/>
          </p:nvPr>
        </p:nvSpPr>
        <p:spPr/>
        <p:txBody>
          <a:bodyPr/>
          <a:lstStyle/>
          <a:p>
            <a:fld id="{08DCC1CA-BC64-9342-9FC6-0A703FD15379}" type="slidenum">
              <a:rPr lang="en-US" smtClean="0"/>
              <a:pPr/>
              <a:t>20</a:t>
            </a:fld>
            <a:endParaRPr lang="en-US" dirty="0"/>
          </a:p>
        </p:txBody>
      </p:sp>
      <p:sp>
        <p:nvSpPr>
          <p:cNvPr id="4" name="Título 3">
            <a:extLst>
              <a:ext uri="{FF2B5EF4-FFF2-40B4-BE49-F238E27FC236}">
                <a16:creationId xmlns:a16="http://schemas.microsoft.com/office/drawing/2014/main" id="{DA2D7830-A1A0-4323-BD79-029676C93A76}"/>
              </a:ext>
            </a:extLst>
          </p:cNvPr>
          <p:cNvSpPr>
            <a:spLocks noGrp="1"/>
          </p:cNvSpPr>
          <p:nvPr>
            <p:ph type="title"/>
          </p:nvPr>
        </p:nvSpPr>
        <p:spPr/>
        <p:txBody>
          <a:bodyPr/>
          <a:lstStyle/>
          <a:p>
            <a:r>
              <a:rPr lang="es-MX" sz="2300" dirty="0"/>
              <a:t>Avance de Préstamos Marzo 2021</a:t>
            </a:r>
          </a:p>
        </p:txBody>
      </p:sp>
      <p:sp>
        <p:nvSpPr>
          <p:cNvPr id="5" name="Marcador de pie de página 4">
            <a:extLst>
              <a:ext uri="{FF2B5EF4-FFF2-40B4-BE49-F238E27FC236}">
                <a16:creationId xmlns:a16="http://schemas.microsoft.com/office/drawing/2014/main" id="{43B3DDF7-AEDE-4832-8389-FB71F1E0A34A}"/>
              </a:ext>
            </a:extLst>
          </p:cNvPr>
          <p:cNvSpPr>
            <a:spLocks noGrp="1"/>
          </p:cNvSpPr>
          <p:nvPr>
            <p:ph type="ftr" sz="quarter" idx="3"/>
          </p:nvPr>
        </p:nvSpPr>
        <p:spPr/>
        <p:txBody>
          <a:bodyPr/>
          <a:lstStyle/>
          <a:p>
            <a:r>
              <a:rPr lang="es-MX" dirty="0"/>
              <a:t>Sesión Ordinaria 04/2021 del 29 de abril de 2021</a:t>
            </a:r>
          </a:p>
        </p:txBody>
      </p:sp>
      <p:pic>
        <p:nvPicPr>
          <p:cNvPr id="8" name="Imagen 7">
            <a:extLst>
              <a:ext uri="{FF2B5EF4-FFF2-40B4-BE49-F238E27FC236}">
                <a16:creationId xmlns:a16="http://schemas.microsoft.com/office/drawing/2014/main" id="{D0E685B7-FF23-40D9-8E30-2DB920AA94FE}"/>
              </a:ext>
            </a:extLst>
          </p:cNvPr>
          <p:cNvPicPr>
            <a:picLocks noChangeAspect="1"/>
          </p:cNvPicPr>
          <p:nvPr/>
        </p:nvPicPr>
        <p:blipFill>
          <a:blip r:embed="rId2"/>
          <a:stretch>
            <a:fillRect/>
          </a:stretch>
        </p:blipFill>
        <p:spPr>
          <a:xfrm>
            <a:off x="1677342" y="531109"/>
            <a:ext cx="6160667" cy="6147037"/>
          </a:xfrm>
          <a:prstGeom prst="rect">
            <a:avLst/>
          </a:prstGeom>
        </p:spPr>
      </p:pic>
      <p:pic>
        <p:nvPicPr>
          <p:cNvPr id="9" name="Imagen 8">
            <a:extLst>
              <a:ext uri="{FF2B5EF4-FFF2-40B4-BE49-F238E27FC236}">
                <a16:creationId xmlns:a16="http://schemas.microsoft.com/office/drawing/2014/main" id="{CCA8FD38-F6CF-41A3-9ABA-14149E0ED517}"/>
              </a:ext>
            </a:extLst>
          </p:cNvPr>
          <p:cNvPicPr>
            <a:picLocks noChangeAspect="1"/>
          </p:cNvPicPr>
          <p:nvPr/>
        </p:nvPicPr>
        <p:blipFill>
          <a:blip r:embed="rId3"/>
          <a:stretch>
            <a:fillRect/>
          </a:stretch>
        </p:blipFill>
        <p:spPr>
          <a:xfrm>
            <a:off x="360909" y="2316270"/>
            <a:ext cx="957571" cy="978120"/>
          </a:xfrm>
          <a:prstGeom prst="rect">
            <a:avLst/>
          </a:prstGeom>
        </p:spPr>
      </p:pic>
      <p:pic>
        <p:nvPicPr>
          <p:cNvPr id="10" name="Imagen 9">
            <a:extLst>
              <a:ext uri="{FF2B5EF4-FFF2-40B4-BE49-F238E27FC236}">
                <a16:creationId xmlns:a16="http://schemas.microsoft.com/office/drawing/2014/main" id="{A2C1A537-862B-41EA-AF6E-867B45898507}"/>
              </a:ext>
            </a:extLst>
          </p:cNvPr>
          <p:cNvPicPr>
            <a:picLocks noChangeAspect="1"/>
          </p:cNvPicPr>
          <p:nvPr/>
        </p:nvPicPr>
        <p:blipFill>
          <a:blip r:embed="rId4"/>
          <a:stretch>
            <a:fillRect/>
          </a:stretch>
        </p:blipFill>
        <p:spPr>
          <a:xfrm>
            <a:off x="360909" y="3573593"/>
            <a:ext cx="965790" cy="978120"/>
          </a:xfrm>
          <a:prstGeom prst="rect">
            <a:avLst/>
          </a:prstGeom>
        </p:spPr>
      </p:pic>
      <p:pic>
        <p:nvPicPr>
          <p:cNvPr id="11" name="Imagen 10">
            <a:extLst>
              <a:ext uri="{FF2B5EF4-FFF2-40B4-BE49-F238E27FC236}">
                <a16:creationId xmlns:a16="http://schemas.microsoft.com/office/drawing/2014/main" id="{5D09FFE4-7F1F-4408-9516-EB79E250F97D}"/>
              </a:ext>
            </a:extLst>
          </p:cNvPr>
          <p:cNvPicPr>
            <a:picLocks noChangeAspect="1"/>
          </p:cNvPicPr>
          <p:nvPr/>
        </p:nvPicPr>
        <p:blipFill>
          <a:blip r:embed="rId5"/>
          <a:stretch>
            <a:fillRect/>
          </a:stretch>
        </p:blipFill>
        <p:spPr>
          <a:xfrm>
            <a:off x="360909" y="4883840"/>
            <a:ext cx="969901" cy="978120"/>
          </a:xfrm>
          <a:prstGeom prst="rect">
            <a:avLst/>
          </a:prstGeom>
        </p:spPr>
      </p:pic>
      <p:pic>
        <p:nvPicPr>
          <p:cNvPr id="12" name="Imagen 11">
            <a:extLst>
              <a:ext uri="{FF2B5EF4-FFF2-40B4-BE49-F238E27FC236}">
                <a16:creationId xmlns:a16="http://schemas.microsoft.com/office/drawing/2014/main" id="{A899E2CE-D2FF-4E28-A069-74876DFA0114}"/>
              </a:ext>
            </a:extLst>
          </p:cNvPr>
          <p:cNvPicPr>
            <a:picLocks noChangeAspect="1"/>
          </p:cNvPicPr>
          <p:nvPr/>
        </p:nvPicPr>
        <p:blipFill>
          <a:blip r:embed="rId6"/>
          <a:stretch>
            <a:fillRect/>
          </a:stretch>
        </p:blipFill>
        <p:spPr>
          <a:xfrm>
            <a:off x="360910" y="996040"/>
            <a:ext cx="957570" cy="1090439"/>
          </a:xfrm>
          <a:prstGeom prst="rect">
            <a:avLst/>
          </a:prstGeom>
        </p:spPr>
      </p:pic>
    </p:spTree>
    <p:extLst>
      <p:ext uri="{BB962C8B-B14F-4D97-AF65-F5344CB8AC3E}">
        <p14:creationId xmlns:p14="http://schemas.microsoft.com/office/powerpoint/2010/main" val="1743828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544204" y="2693987"/>
            <a:ext cx="5742296" cy="1470025"/>
          </a:xfrm>
        </p:spPr>
        <p:txBody>
          <a:bodyPr/>
          <a:lstStyle/>
          <a:p>
            <a:r>
              <a:rPr lang="es-MX" dirty="0"/>
              <a:t>5. Reporte de la Cartera de Inversiones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457200" y="4026089"/>
            <a:ext cx="5742296" cy="1349161"/>
          </a:xfrm>
        </p:spPr>
        <p:txBody>
          <a:bodyPr/>
          <a:lstStyle/>
          <a:p>
            <a:r>
              <a:rPr lang="es-MX" dirty="0"/>
              <a:t>Marzo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21</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544204" y="5591670"/>
            <a:ext cx="8272130"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cinco del orden del día, relativo a la presentación del </a:t>
            </a:r>
            <a:r>
              <a:rPr lang="es-MX" sz="1200" i="1" dirty="0"/>
              <a:t>Reporte de la Cartera de Inversiones</a:t>
            </a:r>
            <a:r>
              <a:rPr lang="es-MX" sz="1200" dirty="0"/>
              <a:t>, el Directo General del Instituto de Pensiones del Estado de Jalisco, Héctor Pizano Ramos, con fundamento en lo establecido en el artículo 154 fracción XVIII de la Ley del Instituto de Pensiones del Estado de Jalisco, presenta el </a:t>
            </a:r>
            <a:r>
              <a:rPr lang="es-MX" sz="1200" i="1" dirty="0"/>
              <a:t>Reporte de la Cartera de Inversiones al mes de marzo de 2021</a:t>
            </a:r>
            <a:r>
              <a:rPr lang="es-MX" sz="1200" dirty="0"/>
              <a:t>, conforme al siguiente resumen:</a:t>
            </a:r>
          </a:p>
        </p:txBody>
      </p:sp>
    </p:spTree>
    <p:extLst>
      <p:ext uri="{BB962C8B-B14F-4D97-AF65-F5344CB8AC3E}">
        <p14:creationId xmlns:p14="http://schemas.microsoft.com/office/powerpoint/2010/main" val="2785388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A0C8810-EA4F-474B-80BF-DAE49C764AE3}"/>
              </a:ext>
            </a:extLst>
          </p:cNvPr>
          <p:cNvSpPr>
            <a:spLocks noGrp="1"/>
          </p:cNvSpPr>
          <p:nvPr>
            <p:ph type="sldNum" sz="quarter" idx="4"/>
          </p:nvPr>
        </p:nvSpPr>
        <p:spPr/>
        <p:txBody>
          <a:bodyPr/>
          <a:lstStyle/>
          <a:p>
            <a:fld id="{08DCC1CA-BC64-9342-9FC6-0A703FD15379}" type="slidenum">
              <a:rPr lang="en-US" smtClean="0"/>
              <a:pPr/>
              <a:t>22</a:t>
            </a:fld>
            <a:endParaRPr lang="en-US" dirty="0"/>
          </a:p>
        </p:txBody>
      </p:sp>
      <p:sp>
        <p:nvSpPr>
          <p:cNvPr id="4" name="Título 3">
            <a:extLst>
              <a:ext uri="{FF2B5EF4-FFF2-40B4-BE49-F238E27FC236}">
                <a16:creationId xmlns:a16="http://schemas.microsoft.com/office/drawing/2014/main" id="{7BD77C49-45DD-40BD-99BE-B3862CA76FD7}"/>
              </a:ext>
            </a:extLst>
          </p:cNvPr>
          <p:cNvSpPr>
            <a:spLocks noGrp="1"/>
          </p:cNvSpPr>
          <p:nvPr>
            <p:ph type="title"/>
          </p:nvPr>
        </p:nvSpPr>
        <p:spPr/>
        <p:txBody>
          <a:bodyPr/>
          <a:lstStyle/>
          <a:p>
            <a:pPr algn="ctr"/>
            <a:r>
              <a:rPr lang="es-MX" dirty="0"/>
              <a:t>Cartera Total de Inversiones IPEJAL</a:t>
            </a:r>
          </a:p>
        </p:txBody>
      </p:sp>
      <p:sp>
        <p:nvSpPr>
          <p:cNvPr id="5" name="Marcador de pie de página 4">
            <a:extLst>
              <a:ext uri="{FF2B5EF4-FFF2-40B4-BE49-F238E27FC236}">
                <a16:creationId xmlns:a16="http://schemas.microsoft.com/office/drawing/2014/main" id="{53D76639-6E8E-41BA-BBF6-A7D3DAE4C7E6}"/>
              </a:ext>
            </a:extLst>
          </p:cNvPr>
          <p:cNvSpPr>
            <a:spLocks noGrp="1"/>
          </p:cNvSpPr>
          <p:nvPr>
            <p:ph type="ftr" sz="quarter" idx="3"/>
          </p:nvPr>
        </p:nvSpPr>
        <p:spPr/>
        <p:txBody>
          <a:bodyPr/>
          <a:lstStyle/>
          <a:p>
            <a:r>
              <a:rPr lang="es-MX" dirty="0"/>
              <a:t>Sesión Ordinaria 04/2021 del 29 de abril de 2021</a:t>
            </a:r>
          </a:p>
        </p:txBody>
      </p:sp>
      <p:pic>
        <p:nvPicPr>
          <p:cNvPr id="12" name="Imagen 11">
            <a:extLst>
              <a:ext uri="{FF2B5EF4-FFF2-40B4-BE49-F238E27FC236}">
                <a16:creationId xmlns:a16="http://schemas.microsoft.com/office/drawing/2014/main" id="{1697A80A-171C-4C6B-B102-9D386559964A}"/>
              </a:ext>
            </a:extLst>
          </p:cNvPr>
          <p:cNvPicPr>
            <a:picLocks noChangeAspect="1"/>
          </p:cNvPicPr>
          <p:nvPr/>
        </p:nvPicPr>
        <p:blipFill>
          <a:blip r:embed="rId2"/>
          <a:stretch>
            <a:fillRect/>
          </a:stretch>
        </p:blipFill>
        <p:spPr>
          <a:xfrm>
            <a:off x="6009823" y="3299126"/>
            <a:ext cx="3104085" cy="1460706"/>
          </a:xfrm>
          <a:prstGeom prst="rect">
            <a:avLst/>
          </a:prstGeom>
        </p:spPr>
      </p:pic>
      <p:pic>
        <p:nvPicPr>
          <p:cNvPr id="13" name="Imagen 12">
            <a:extLst>
              <a:ext uri="{FF2B5EF4-FFF2-40B4-BE49-F238E27FC236}">
                <a16:creationId xmlns:a16="http://schemas.microsoft.com/office/drawing/2014/main" id="{74DC33F1-B458-4A6F-B894-036391721BCF}"/>
              </a:ext>
            </a:extLst>
          </p:cNvPr>
          <p:cNvPicPr>
            <a:picLocks noChangeAspect="1"/>
          </p:cNvPicPr>
          <p:nvPr/>
        </p:nvPicPr>
        <p:blipFill>
          <a:blip r:embed="rId3"/>
          <a:stretch>
            <a:fillRect/>
          </a:stretch>
        </p:blipFill>
        <p:spPr>
          <a:xfrm>
            <a:off x="6009823" y="1556792"/>
            <a:ext cx="3104085" cy="1457931"/>
          </a:xfrm>
          <a:prstGeom prst="rect">
            <a:avLst/>
          </a:prstGeom>
        </p:spPr>
      </p:pic>
      <p:pic>
        <p:nvPicPr>
          <p:cNvPr id="14" name="Imagen 13">
            <a:extLst>
              <a:ext uri="{FF2B5EF4-FFF2-40B4-BE49-F238E27FC236}">
                <a16:creationId xmlns:a16="http://schemas.microsoft.com/office/drawing/2014/main" id="{5C78D1CB-1631-447B-BE17-10977852C073}"/>
              </a:ext>
            </a:extLst>
          </p:cNvPr>
          <p:cNvPicPr>
            <a:picLocks noChangeAspect="1"/>
          </p:cNvPicPr>
          <p:nvPr/>
        </p:nvPicPr>
        <p:blipFill>
          <a:blip r:embed="rId4"/>
          <a:stretch>
            <a:fillRect/>
          </a:stretch>
        </p:blipFill>
        <p:spPr>
          <a:xfrm>
            <a:off x="83781" y="900391"/>
            <a:ext cx="2874912" cy="4798248"/>
          </a:xfrm>
          <a:prstGeom prst="rect">
            <a:avLst/>
          </a:prstGeom>
        </p:spPr>
      </p:pic>
      <p:sp>
        <p:nvSpPr>
          <p:cNvPr id="15" name="CuadroTexto 14">
            <a:extLst>
              <a:ext uri="{FF2B5EF4-FFF2-40B4-BE49-F238E27FC236}">
                <a16:creationId xmlns:a16="http://schemas.microsoft.com/office/drawing/2014/main" id="{96701822-2A27-4016-88A8-6640713578D0}"/>
              </a:ext>
            </a:extLst>
          </p:cNvPr>
          <p:cNvSpPr txBox="1"/>
          <p:nvPr/>
        </p:nvSpPr>
        <p:spPr>
          <a:xfrm>
            <a:off x="1190" y="5698639"/>
            <a:ext cx="3031207" cy="415498"/>
          </a:xfrm>
          <a:prstGeom prst="rect">
            <a:avLst/>
          </a:prstGeom>
          <a:noFill/>
        </p:spPr>
        <p:txBody>
          <a:bodyPr wrap="square" rtlCol="0">
            <a:spAutoFit/>
          </a:bodyPr>
          <a:lstStyle/>
          <a:p>
            <a:r>
              <a:rPr lang="es-MX" sz="1000" b="1" dirty="0"/>
              <a:t>*Se modifico el formato en base a las nuevas políticas de IPEJAL aprobadas el 1 de junio de 2020</a:t>
            </a:r>
          </a:p>
        </p:txBody>
      </p:sp>
      <p:pic>
        <p:nvPicPr>
          <p:cNvPr id="16" name="Imagen 15">
            <a:extLst>
              <a:ext uri="{FF2B5EF4-FFF2-40B4-BE49-F238E27FC236}">
                <a16:creationId xmlns:a16="http://schemas.microsoft.com/office/drawing/2014/main" id="{89D0CB43-9B29-44F1-90B7-ECF9A6C85A8A}"/>
              </a:ext>
            </a:extLst>
          </p:cNvPr>
          <p:cNvPicPr>
            <a:picLocks noChangeAspect="1"/>
          </p:cNvPicPr>
          <p:nvPr/>
        </p:nvPicPr>
        <p:blipFill>
          <a:blip r:embed="rId5"/>
          <a:stretch>
            <a:fillRect/>
          </a:stretch>
        </p:blipFill>
        <p:spPr>
          <a:xfrm>
            <a:off x="2958693" y="900392"/>
            <a:ext cx="2981459" cy="4798248"/>
          </a:xfrm>
          <a:prstGeom prst="rect">
            <a:avLst/>
          </a:prstGeom>
        </p:spPr>
      </p:pic>
    </p:spTree>
    <p:extLst>
      <p:ext uri="{BB962C8B-B14F-4D97-AF65-F5344CB8AC3E}">
        <p14:creationId xmlns:p14="http://schemas.microsoft.com/office/powerpoint/2010/main" val="42005293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AF17491-1045-4181-BEFE-156475FEAB08}"/>
              </a:ext>
            </a:extLst>
          </p:cNvPr>
          <p:cNvSpPr>
            <a:spLocks noGrp="1"/>
          </p:cNvSpPr>
          <p:nvPr>
            <p:ph type="sldNum" sz="quarter" idx="4"/>
          </p:nvPr>
        </p:nvSpPr>
        <p:spPr/>
        <p:txBody>
          <a:bodyPr/>
          <a:lstStyle/>
          <a:p>
            <a:fld id="{08DCC1CA-BC64-9342-9FC6-0A703FD15379}" type="slidenum">
              <a:rPr lang="en-US" smtClean="0"/>
              <a:pPr/>
              <a:t>23</a:t>
            </a:fld>
            <a:endParaRPr lang="en-US" dirty="0"/>
          </a:p>
        </p:txBody>
      </p:sp>
      <p:sp>
        <p:nvSpPr>
          <p:cNvPr id="4" name="Título 3">
            <a:extLst>
              <a:ext uri="{FF2B5EF4-FFF2-40B4-BE49-F238E27FC236}">
                <a16:creationId xmlns:a16="http://schemas.microsoft.com/office/drawing/2014/main" id="{AC9E3AA2-19E4-4D1F-AA8D-E425A018AAEF}"/>
              </a:ext>
            </a:extLst>
          </p:cNvPr>
          <p:cNvSpPr>
            <a:spLocks noGrp="1"/>
          </p:cNvSpPr>
          <p:nvPr>
            <p:ph type="title"/>
          </p:nvPr>
        </p:nvSpPr>
        <p:spPr>
          <a:xfrm>
            <a:off x="1697366" y="42159"/>
            <a:ext cx="6742300" cy="489346"/>
          </a:xfrm>
        </p:spPr>
        <p:txBody>
          <a:bodyPr/>
          <a:lstStyle/>
          <a:p>
            <a:pPr algn="ctr"/>
            <a:r>
              <a:rPr lang="es-MX" sz="2300" dirty="0"/>
              <a:t>Reporte de la Cartera de Inversiones </a:t>
            </a:r>
            <a:br>
              <a:rPr lang="es-MX" sz="2300" dirty="0"/>
            </a:br>
            <a:r>
              <a:rPr lang="es-MX" sz="2300" dirty="0"/>
              <a:t>Marzo 2021</a:t>
            </a:r>
          </a:p>
        </p:txBody>
      </p:sp>
      <p:sp>
        <p:nvSpPr>
          <p:cNvPr id="5" name="Marcador de pie de página 4">
            <a:extLst>
              <a:ext uri="{FF2B5EF4-FFF2-40B4-BE49-F238E27FC236}">
                <a16:creationId xmlns:a16="http://schemas.microsoft.com/office/drawing/2014/main" id="{A6C51DA2-4431-46E5-8D20-5DD4D97C7BB1}"/>
              </a:ext>
            </a:extLst>
          </p:cNvPr>
          <p:cNvSpPr>
            <a:spLocks noGrp="1"/>
          </p:cNvSpPr>
          <p:nvPr>
            <p:ph type="ftr" sz="quarter" idx="3"/>
          </p:nvPr>
        </p:nvSpPr>
        <p:spPr/>
        <p:txBody>
          <a:bodyPr/>
          <a:lstStyle/>
          <a:p>
            <a:r>
              <a:rPr lang="es-MX" dirty="0"/>
              <a:t>Sesión Ordinaria 04/2021 del 29 de abril de 2021</a:t>
            </a:r>
          </a:p>
        </p:txBody>
      </p:sp>
      <p:sp>
        <p:nvSpPr>
          <p:cNvPr id="9" name="5 Rectángulo">
            <a:extLst>
              <a:ext uri="{FF2B5EF4-FFF2-40B4-BE49-F238E27FC236}">
                <a16:creationId xmlns:a16="http://schemas.microsoft.com/office/drawing/2014/main" id="{33CD526D-4A6E-40D1-AEC4-A1E6AD4AE0F5}"/>
              </a:ext>
            </a:extLst>
          </p:cNvPr>
          <p:cNvSpPr/>
          <p:nvPr/>
        </p:nvSpPr>
        <p:spPr>
          <a:xfrm>
            <a:off x="0" y="611396"/>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13" name="CuadroTexto 12">
            <a:extLst>
              <a:ext uri="{FF2B5EF4-FFF2-40B4-BE49-F238E27FC236}">
                <a16:creationId xmlns:a16="http://schemas.microsoft.com/office/drawing/2014/main" id="{D0F32157-A78A-441F-A140-E11C3C61568C}"/>
              </a:ext>
            </a:extLst>
          </p:cNvPr>
          <p:cNvSpPr txBox="1"/>
          <p:nvPr/>
        </p:nvSpPr>
        <p:spPr>
          <a:xfrm>
            <a:off x="3454790" y="4792999"/>
            <a:ext cx="615889" cy="307777"/>
          </a:xfrm>
          <a:prstGeom prst="rect">
            <a:avLst/>
          </a:prstGeom>
          <a:noFill/>
        </p:spPr>
        <p:txBody>
          <a:bodyPr wrap="square" rtlCol="0">
            <a:spAutoFit/>
          </a:bodyPr>
          <a:lstStyle/>
          <a:p>
            <a:pPr algn="ctr"/>
            <a:r>
              <a:rPr lang="en-US" sz="1400" dirty="0">
                <a:solidFill>
                  <a:schemeClr val="bg1"/>
                </a:solidFill>
              </a:rPr>
              <a:t>2020</a:t>
            </a:r>
            <a:endParaRPr lang="es-MX" sz="1400" dirty="0">
              <a:solidFill>
                <a:schemeClr val="bg1"/>
              </a:solidFill>
            </a:endParaRPr>
          </a:p>
        </p:txBody>
      </p:sp>
      <p:pic>
        <p:nvPicPr>
          <p:cNvPr id="17" name="Imagen 16">
            <a:extLst>
              <a:ext uri="{FF2B5EF4-FFF2-40B4-BE49-F238E27FC236}">
                <a16:creationId xmlns:a16="http://schemas.microsoft.com/office/drawing/2014/main" id="{8782167A-B2F0-48DB-B03D-3F7557CE84A7}"/>
              </a:ext>
            </a:extLst>
          </p:cNvPr>
          <p:cNvPicPr>
            <a:picLocks noChangeAspect="1"/>
          </p:cNvPicPr>
          <p:nvPr/>
        </p:nvPicPr>
        <p:blipFill rotWithShape="1">
          <a:blip r:embed="rId2"/>
          <a:srcRect l="107" t="9589" r="11793" b="11140"/>
          <a:stretch/>
        </p:blipFill>
        <p:spPr>
          <a:xfrm>
            <a:off x="5093269" y="1012212"/>
            <a:ext cx="3748991" cy="2880320"/>
          </a:xfrm>
          <a:prstGeom prst="rect">
            <a:avLst/>
          </a:prstGeom>
        </p:spPr>
      </p:pic>
      <p:pic>
        <p:nvPicPr>
          <p:cNvPr id="18" name="Imagen 17">
            <a:extLst>
              <a:ext uri="{FF2B5EF4-FFF2-40B4-BE49-F238E27FC236}">
                <a16:creationId xmlns:a16="http://schemas.microsoft.com/office/drawing/2014/main" id="{7CBCEA1C-D21F-4C4B-B8B8-E7D465975256}"/>
              </a:ext>
            </a:extLst>
          </p:cNvPr>
          <p:cNvPicPr>
            <a:picLocks noChangeAspect="1"/>
          </p:cNvPicPr>
          <p:nvPr/>
        </p:nvPicPr>
        <p:blipFill rotWithShape="1">
          <a:blip r:embed="rId3"/>
          <a:srcRect l="6915" t="27682" r="8400" b="8798"/>
          <a:stretch/>
        </p:blipFill>
        <p:spPr>
          <a:xfrm>
            <a:off x="2411760" y="3429000"/>
            <a:ext cx="4104456" cy="2664296"/>
          </a:xfrm>
          <a:prstGeom prst="rect">
            <a:avLst/>
          </a:prstGeom>
        </p:spPr>
      </p:pic>
      <p:sp>
        <p:nvSpPr>
          <p:cNvPr id="19" name="CuadroTexto 18">
            <a:extLst>
              <a:ext uri="{FF2B5EF4-FFF2-40B4-BE49-F238E27FC236}">
                <a16:creationId xmlns:a16="http://schemas.microsoft.com/office/drawing/2014/main" id="{60DA322B-CF33-4B1A-BB68-CD10FC6B19D3}"/>
              </a:ext>
            </a:extLst>
          </p:cNvPr>
          <p:cNvSpPr txBox="1"/>
          <p:nvPr/>
        </p:nvSpPr>
        <p:spPr>
          <a:xfrm>
            <a:off x="1345959" y="2270472"/>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20" name="Flecha curvada hacia la izquierda 19">
            <a:extLst>
              <a:ext uri="{FF2B5EF4-FFF2-40B4-BE49-F238E27FC236}">
                <a16:creationId xmlns:a16="http://schemas.microsoft.com/office/drawing/2014/main" id="{F40B5EE6-4DE9-493D-892C-B06F4886B8CF}"/>
              </a:ext>
            </a:extLst>
          </p:cNvPr>
          <p:cNvSpPr/>
          <p:nvPr/>
        </p:nvSpPr>
        <p:spPr>
          <a:xfrm rot="8328675">
            <a:off x="937826" y="3715916"/>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1"/>
              </a:solidFill>
            </a:endParaRPr>
          </a:p>
        </p:txBody>
      </p:sp>
      <p:sp>
        <p:nvSpPr>
          <p:cNvPr id="21" name="CuadroTexto 20">
            <a:extLst>
              <a:ext uri="{FF2B5EF4-FFF2-40B4-BE49-F238E27FC236}">
                <a16:creationId xmlns:a16="http://schemas.microsoft.com/office/drawing/2014/main" id="{F2F14126-4F2D-4742-B035-52371A8AC728}"/>
              </a:ext>
            </a:extLst>
          </p:cNvPr>
          <p:cNvSpPr txBox="1"/>
          <p:nvPr/>
        </p:nvSpPr>
        <p:spPr>
          <a:xfrm>
            <a:off x="-396552" y="5584884"/>
            <a:ext cx="352839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a:t>1494.74 días (4.09 años)</a:t>
            </a:r>
          </a:p>
        </p:txBody>
      </p:sp>
      <p:sp>
        <p:nvSpPr>
          <p:cNvPr id="22" name="CuadroTexto 21">
            <a:extLst>
              <a:ext uri="{FF2B5EF4-FFF2-40B4-BE49-F238E27FC236}">
                <a16:creationId xmlns:a16="http://schemas.microsoft.com/office/drawing/2014/main" id="{B1DDC8CE-BA1C-4511-8618-C9D7C5A515FB}"/>
              </a:ext>
            </a:extLst>
          </p:cNvPr>
          <p:cNvSpPr txBox="1"/>
          <p:nvPr/>
        </p:nvSpPr>
        <p:spPr>
          <a:xfrm>
            <a:off x="6333588" y="2337581"/>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23" name="Imagen 22">
            <a:extLst>
              <a:ext uri="{FF2B5EF4-FFF2-40B4-BE49-F238E27FC236}">
                <a16:creationId xmlns:a16="http://schemas.microsoft.com/office/drawing/2014/main" id="{A6AB7B13-3F62-49E4-8732-643600970753}"/>
              </a:ext>
            </a:extLst>
          </p:cNvPr>
          <p:cNvPicPr>
            <a:picLocks noChangeAspect="1"/>
          </p:cNvPicPr>
          <p:nvPr/>
        </p:nvPicPr>
        <p:blipFill rotWithShape="1">
          <a:blip r:embed="rId4"/>
          <a:srcRect l="10688" t="12893" r="17147" b="4850"/>
          <a:stretch/>
        </p:blipFill>
        <p:spPr>
          <a:xfrm>
            <a:off x="230284" y="1020204"/>
            <a:ext cx="4003574" cy="2808312"/>
          </a:xfrm>
          <a:prstGeom prst="rect">
            <a:avLst/>
          </a:prstGeom>
        </p:spPr>
      </p:pic>
      <p:pic>
        <p:nvPicPr>
          <p:cNvPr id="24" name="Imagen 23">
            <a:extLst>
              <a:ext uri="{FF2B5EF4-FFF2-40B4-BE49-F238E27FC236}">
                <a16:creationId xmlns:a16="http://schemas.microsoft.com/office/drawing/2014/main" id="{C376FFF7-C36C-4011-A467-0F91202A541B}"/>
              </a:ext>
            </a:extLst>
          </p:cNvPr>
          <p:cNvPicPr>
            <a:picLocks noChangeAspect="1"/>
          </p:cNvPicPr>
          <p:nvPr/>
        </p:nvPicPr>
        <p:blipFill rotWithShape="1">
          <a:blip r:embed="rId5"/>
          <a:srcRect l="12848" t="20472" r="39164" b="9926"/>
          <a:stretch/>
        </p:blipFill>
        <p:spPr>
          <a:xfrm>
            <a:off x="3076976" y="4124597"/>
            <a:ext cx="1300585" cy="1384494"/>
          </a:xfrm>
          <a:prstGeom prst="rect">
            <a:avLst/>
          </a:prstGeom>
        </p:spPr>
      </p:pic>
      <p:sp>
        <p:nvSpPr>
          <p:cNvPr id="25" name="CuadroTexto 24">
            <a:extLst>
              <a:ext uri="{FF2B5EF4-FFF2-40B4-BE49-F238E27FC236}">
                <a16:creationId xmlns:a16="http://schemas.microsoft.com/office/drawing/2014/main" id="{9203BDF5-D976-4C3A-940A-505339D945EB}"/>
              </a:ext>
            </a:extLst>
          </p:cNvPr>
          <p:cNvSpPr txBox="1"/>
          <p:nvPr/>
        </p:nvSpPr>
        <p:spPr>
          <a:xfrm>
            <a:off x="3445531" y="4811655"/>
            <a:ext cx="615889" cy="307777"/>
          </a:xfrm>
          <a:prstGeom prst="rect">
            <a:avLst/>
          </a:prstGeom>
          <a:noFill/>
        </p:spPr>
        <p:txBody>
          <a:bodyPr wrap="square" rtlCol="0">
            <a:spAutoFit/>
          </a:bodyPr>
          <a:lstStyle/>
          <a:p>
            <a:pPr algn="ctr"/>
            <a:r>
              <a:rPr lang="en-US" sz="1400" dirty="0">
                <a:solidFill>
                  <a:schemeClr val="bg1"/>
                </a:solidFill>
              </a:rPr>
              <a:t>2020</a:t>
            </a:r>
            <a:endParaRPr lang="es-MX" sz="1400" dirty="0">
              <a:solidFill>
                <a:schemeClr val="bg1"/>
              </a:solidFill>
            </a:endParaRPr>
          </a:p>
        </p:txBody>
      </p:sp>
      <p:pic>
        <p:nvPicPr>
          <p:cNvPr id="26" name="Imagen 25">
            <a:extLst>
              <a:ext uri="{FF2B5EF4-FFF2-40B4-BE49-F238E27FC236}">
                <a16:creationId xmlns:a16="http://schemas.microsoft.com/office/drawing/2014/main" id="{C73EA40C-634A-47D4-A853-976549B8B405}"/>
              </a:ext>
            </a:extLst>
          </p:cNvPr>
          <p:cNvPicPr>
            <a:picLocks noChangeAspect="1"/>
          </p:cNvPicPr>
          <p:nvPr/>
        </p:nvPicPr>
        <p:blipFill rotWithShape="1">
          <a:blip r:embed="rId6"/>
          <a:srcRect l="7634" t="26018" r="27971"/>
          <a:stretch/>
        </p:blipFill>
        <p:spPr>
          <a:xfrm>
            <a:off x="5778992" y="1640753"/>
            <a:ext cx="1731175" cy="1686455"/>
          </a:xfrm>
          <a:prstGeom prst="rect">
            <a:avLst/>
          </a:prstGeom>
        </p:spPr>
      </p:pic>
    </p:spTree>
    <p:extLst>
      <p:ext uri="{BB962C8B-B14F-4D97-AF65-F5344CB8AC3E}">
        <p14:creationId xmlns:p14="http://schemas.microsoft.com/office/powerpoint/2010/main" val="3824757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8D6364E-8FA9-4B2C-8288-BF64DD01DC0D}"/>
              </a:ext>
            </a:extLst>
          </p:cNvPr>
          <p:cNvSpPr>
            <a:spLocks noGrp="1"/>
          </p:cNvSpPr>
          <p:nvPr>
            <p:ph type="sldNum" sz="quarter" idx="4"/>
          </p:nvPr>
        </p:nvSpPr>
        <p:spPr/>
        <p:txBody>
          <a:bodyPr/>
          <a:lstStyle/>
          <a:p>
            <a:fld id="{08DCC1CA-BC64-9342-9FC6-0A703FD15379}" type="slidenum">
              <a:rPr lang="en-US" smtClean="0"/>
              <a:pPr/>
              <a:t>24</a:t>
            </a:fld>
            <a:endParaRPr lang="en-US" dirty="0"/>
          </a:p>
        </p:txBody>
      </p:sp>
      <p:sp>
        <p:nvSpPr>
          <p:cNvPr id="4" name="Título 3">
            <a:extLst>
              <a:ext uri="{FF2B5EF4-FFF2-40B4-BE49-F238E27FC236}">
                <a16:creationId xmlns:a16="http://schemas.microsoft.com/office/drawing/2014/main" id="{433857E0-4178-4215-B64C-563F1133D24C}"/>
              </a:ext>
            </a:extLst>
          </p:cNvPr>
          <p:cNvSpPr>
            <a:spLocks noGrp="1"/>
          </p:cNvSpPr>
          <p:nvPr>
            <p:ph type="title"/>
          </p:nvPr>
        </p:nvSpPr>
        <p:spPr/>
        <p:txBody>
          <a:bodyPr/>
          <a:lstStyle/>
          <a:p>
            <a:pPr algn="ctr"/>
            <a:r>
              <a:rPr lang="es-MX" sz="2300" dirty="0"/>
              <a:t>Reporte de la Cartera de Inversiones </a:t>
            </a:r>
            <a:br>
              <a:rPr lang="es-MX" sz="2300" dirty="0"/>
            </a:br>
            <a:r>
              <a:rPr lang="es-MX" sz="2300" dirty="0"/>
              <a:t>Marzo 2021</a:t>
            </a:r>
          </a:p>
        </p:txBody>
      </p:sp>
      <p:sp>
        <p:nvSpPr>
          <p:cNvPr id="5" name="Marcador de pie de página 4">
            <a:extLst>
              <a:ext uri="{FF2B5EF4-FFF2-40B4-BE49-F238E27FC236}">
                <a16:creationId xmlns:a16="http://schemas.microsoft.com/office/drawing/2014/main" id="{15E3DDC6-F6F0-4B97-8DF3-21D5ABE442D9}"/>
              </a:ext>
            </a:extLst>
          </p:cNvPr>
          <p:cNvSpPr>
            <a:spLocks noGrp="1"/>
          </p:cNvSpPr>
          <p:nvPr>
            <p:ph type="ftr" sz="quarter" idx="3"/>
          </p:nvPr>
        </p:nvSpPr>
        <p:spPr/>
        <p:txBody>
          <a:bodyPr/>
          <a:lstStyle/>
          <a:p>
            <a:r>
              <a:rPr lang="es-MX" dirty="0"/>
              <a:t>Sesión Ordinaria 04/2021 del 29 de abril de 2021</a:t>
            </a:r>
          </a:p>
        </p:txBody>
      </p:sp>
      <p:sp>
        <p:nvSpPr>
          <p:cNvPr id="8" name="5 Rectángulo">
            <a:extLst>
              <a:ext uri="{FF2B5EF4-FFF2-40B4-BE49-F238E27FC236}">
                <a16:creationId xmlns:a16="http://schemas.microsoft.com/office/drawing/2014/main" id="{24B3E8DB-3DDD-4EB8-84CD-70B38DE5DC82}"/>
              </a:ext>
            </a:extLst>
          </p:cNvPr>
          <p:cNvSpPr/>
          <p:nvPr/>
        </p:nvSpPr>
        <p:spPr>
          <a:xfrm>
            <a:off x="29394" y="663769"/>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61434DA5-4E44-48F3-BE50-4556FB0FD3BD}"/>
              </a:ext>
            </a:extLst>
          </p:cNvPr>
          <p:cNvSpPr txBox="1"/>
          <p:nvPr/>
        </p:nvSpPr>
        <p:spPr>
          <a:xfrm>
            <a:off x="3406585" y="5557207"/>
            <a:ext cx="1728192" cy="276999"/>
          </a:xfrm>
          <a:prstGeom prst="rect">
            <a:avLst/>
          </a:prstGeom>
          <a:noFill/>
        </p:spPr>
        <p:txBody>
          <a:bodyPr wrap="square" rtlCol="0">
            <a:spAutoFit/>
          </a:bodyPr>
          <a:lstStyle/>
          <a:p>
            <a:r>
              <a:rPr lang="es-MX" sz="1200" dirty="0"/>
              <a:t>*No incluye CKD's.</a:t>
            </a:r>
          </a:p>
        </p:txBody>
      </p:sp>
      <p:pic>
        <p:nvPicPr>
          <p:cNvPr id="13" name="Imagen 12">
            <a:extLst>
              <a:ext uri="{FF2B5EF4-FFF2-40B4-BE49-F238E27FC236}">
                <a16:creationId xmlns:a16="http://schemas.microsoft.com/office/drawing/2014/main" id="{206102C8-30BC-4481-A917-C2ADD19FF850}"/>
              </a:ext>
            </a:extLst>
          </p:cNvPr>
          <p:cNvPicPr>
            <a:picLocks noChangeAspect="1"/>
          </p:cNvPicPr>
          <p:nvPr/>
        </p:nvPicPr>
        <p:blipFill rotWithShape="1">
          <a:blip r:embed="rId2"/>
          <a:srcRect l="5918" b="2652"/>
          <a:stretch/>
        </p:blipFill>
        <p:spPr>
          <a:xfrm>
            <a:off x="4037058" y="1489863"/>
            <a:ext cx="5106851" cy="3960440"/>
          </a:xfrm>
          <a:prstGeom prst="rect">
            <a:avLst/>
          </a:prstGeom>
        </p:spPr>
      </p:pic>
      <p:pic>
        <p:nvPicPr>
          <p:cNvPr id="14" name="Imagen 13">
            <a:extLst>
              <a:ext uri="{FF2B5EF4-FFF2-40B4-BE49-F238E27FC236}">
                <a16:creationId xmlns:a16="http://schemas.microsoft.com/office/drawing/2014/main" id="{B2FB5EF9-021E-4A87-91C2-87F48CC07226}"/>
              </a:ext>
            </a:extLst>
          </p:cNvPr>
          <p:cNvPicPr>
            <a:picLocks noChangeAspect="1"/>
          </p:cNvPicPr>
          <p:nvPr/>
        </p:nvPicPr>
        <p:blipFill rotWithShape="1">
          <a:blip r:embed="rId3"/>
          <a:srcRect l="11517" r="5597" b="3270"/>
          <a:stretch/>
        </p:blipFill>
        <p:spPr>
          <a:xfrm>
            <a:off x="4609" y="1359196"/>
            <a:ext cx="4032449" cy="4322610"/>
          </a:xfrm>
          <a:prstGeom prst="rect">
            <a:avLst/>
          </a:prstGeom>
        </p:spPr>
      </p:pic>
      <p:pic>
        <p:nvPicPr>
          <p:cNvPr id="15" name="Imagen 14">
            <a:extLst>
              <a:ext uri="{FF2B5EF4-FFF2-40B4-BE49-F238E27FC236}">
                <a16:creationId xmlns:a16="http://schemas.microsoft.com/office/drawing/2014/main" id="{394C71E5-65D4-44A0-9384-BA677E758BBD}"/>
              </a:ext>
            </a:extLst>
          </p:cNvPr>
          <p:cNvPicPr>
            <a:picLocks noChangeAspect="1"/>
          </p:cNvPicPr>
          <p:nvPr/>
        </p:nvPicPr>
        <p:blipFill rotWithShape="1">
          <a:blip r:embed="rId4"/>
          <a:srcRect l="30026" t="16304" r="7389"/>
          <a:stretch/>
        </p:blipFill>
        <p:spPr>
          <a:xfrm>
            <a:off x="1313898" y="2786837"/>
            <a:ext cx="1948173" cy="1956186"/>
          </a:xfrm>
          <a:prstGeom prst="rect">
            <a:avLst/>
          </a:prstGeom>
        </p:spPr>
      </p:pic>
      <p:sp>
        <p:nvSpPr>
          <p:cNvPr id="16" name="CuadroTexto 15">
            <a:extLst>
              <a:ext uri="{FF2B5EF4-FFF2-40B4-BE49-F238E27FC236}">
                <a16:creationId xmlns:a16="http://schemas.microsoft.com/office/drawing/2014/main" id="{4EFF8534-89EB-4200-8572-68D99A61716B}"/>
              </a:ext>
            </a:extLst>
          </p:cNvPr>
          <p:cNvSpPr txBox="1"/>
          <p:nvPr/>
        </p:nvSpPr>
        <p:spPr>
          <a:xfrm>
            <a:off x="2003151" y="3586184"/>
            <a:ext cx="571603" cy="314496"/>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17" name="Imagen 16">
            <a:extLst>
              <a:ext uri="{FF2B5EF4-FFF2-40B4-BE49-F238E27FC236}">
                <a16:creationId xmlns:a16="http://schemas.microsoft.com/office/drawing/2014/main" id="{B4E031DD-1E89-4DCA-84C7-88053AA2F485}"/>
              </a:ext>
            </a:extLst>
          </p:cNvPr>
          <p:cNvPicPr>
            <a:picLocks noChangeAspect="1"/>
          </p:cNvPicPr>
          <p:nvPr/>
        </p:nvPicPr>
        <p:blipFill rotWithShape="1">
          <a:blip r:embed="rId5"/>
          <a:srcRect l="38164" t="12374" r="1477" b="2558"/>
          <a:stretch/>
        </p:blipFill>
        <p:spPr>
          <a:xfrm>
            <a:off x="6125290" y="2510775"/>
            <a:ext cx="2189320" cy="2232248"/>
          </a:xfrm>
          <a:prstGeom prst="rect">
            <a:avLst/>
          </a:prstGeom>
        </p:spPr>
      </p:pic>
      <p:sp>
        <p:nvSpPr>
          <p:cNvPr id="23" name="CuadroTexto 22">
            <a:extLst>
              <a:ext uri="{FF2B5EF4-FFF2-40B4-BE49-F238E27FC236}">
                <a16:creationId xmlns:a16="http://schemas.microsoft.com/office/drawing/2014/main" id="{F0C30B6E-E1F6-4FF5-8D52-1EF04017FF5B}"/>
              </a:ext>
            </a:extLst>
          </p:cNvPr>
          <p:cNvSpPr txBox="1"/>
          <p:nvPr/>
        </p:nvSpPr>
        <p:spPr>
          <a:xfrm>
            <a:off x="6944060" y="3432295"/>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Tree>
    <p:extLst>
      <p:ext uri="{BB962C8B-B14F-4D97-AF65-F5344CB8AC3E}">
        <p14:creationId xmlns:p14="http://schemas.microsoft.com/office/powerpoint/2010/main" val="15693782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A601127D-4581-4E6F-845A-B29D742EB2BE}"/>
              </a:ext>
            </a:extLst>
          </p:cNvPr>
          <p:cNvSpPr>
            <a:spLocks noGrp="1"/>
          </p:cNvSpPr>
          <p:nvPr>
            <p:ph type="sldNum" sz="quarter" idx="4"/>
          </p:nvPr>
        </p:nvSpPr>
        <p:spPr/>
        <p:txBody>
          <a:bodyPr/>
          <a:lstStyle/>
          <a:p>
            <a:fld id="{08DCC1CA-BC64-9342-9FC6-0A703FD15379}" type="slidenum">
              <a:rPr lang="en-US" smtClean="0"/>
              <a:pPr/>
              <a:t>25</a:t>
            </a:fld>
            <a:endParaRPr lang="en-US" dirty="0"/>
          </a:p>
        </p:txBody>
      </p:sp>
      <p:sp>
        <p:nvSpPr>
          <p:cNvPr id="4" name="Título 3">
            <a:extLst>
              <a:ext uri="{FF2B5EF4-FFF2-40B4-BE49-F238E27FC236}">
                <a16:creationId xmlns:a16="http://schemas.microsoft.com/office/drawing/2014/main" id="{81972105-618C-4262-9C99-FDC23B261DDC}"/>
              </a:ext>
            </a:extLst>
          </p:cNvPr>
          <p:cNvSpPr>
            <a:spLocks noGrp="1"/>
          </p:cNvSpPr>
          <p:nvPr>
            <p:ph type="title"/>
          </p:nvPr>
        </p:nvSpPr>
        <p:spPr>
          <a:xfrm>
            <a:off x="1697366" y="55015"/>
            <a:ext cx="6742300" cy="489346"/>
          </a:xfrm>
        </p:spPr>
        <p:txBody>
          <a:bodyPr/>
          <a:lstStyle/>
          <a:p>
            <a:pPr algn="ctr"/>
            <a:r>
              <a:rPr lang="es-MX" sz="2300" dirty="0"/>
              <a:t>Reporte de la Cartera de Inversiones </a:t>
            </a:r>
            <a:br>
              <a:rPr lang="es-MX" sz="2300" dirty="0"/>
            </a:br>
            <a:r>
              <a:rPr lang="es-MX" sz="2300" dirty="0"/>
              <a:t>Marzo 2021</a:t>
            </a:r>
          </a:p>
        </p:txBody>
      </p:sp>
      <p:sp>
        <p:nvSpPr>
          <p:cNvPr id="5" name="Marcador de pie de página 4">
            <a:extLst>
              <a:ext uri="{FF2B5EF4-FFF2-40B4-BE49-F238E27FC236}">
                <a16:creationId xmlns:a16="http://schemas.microsoft.com/office/drawing/2014/main" id="{5003C635-1DC1-49DC-81DE-DB1A86F49067}"/>
              </a:ext>
            </a:extLst>
          </p:cNvPr>
          <p:cNvSpPr>
            <a:spLocks noGrp="1"/>
          </p:cNvSpPr>
          <p:nvPr>
            <p:ph type="ftr" sz="quarter" idx="3"/>
          </p:nvPr>
        </p:nvSpPr>
        <p:spPr/>
        <p:txBody>
          <a:bodyPr/>
          <a:lstStyle/>
          <a:p>
            <a:r>
              <a:rPr lang="es-MX" dirty="0"/>
              <a:t>Sesión Ordinaria 04/2021 del 29 de abril de 2021</a:t>
            </a:r>
          </a:p>
        </p:txBody>
      </p:sp>
      <p:sp>
        <p:nvSpPr>
          <p:cNvPr id="8" name="5 Rectángulo">
            <a:extLst>
              <a:ext uri="{FF2B5EF4-FFF2-40B4-BE49-F238E27FC236}">
                <a16:creationId xmlns:a16="http://schemas.microsoft.com/office/drawing/2014/main" id="{BA0AF37F-B289-4798-9CB7-BF0956C5FBC6}"/>
              </a:ext>
            </a:extLst>
          </p:cNvPr>
          <p:cNvSpPr/>
          <p:nvPr/>
        </p:nvSpPr>
        <p:spPr>
          <a:xfrm>
            <a:off x="0" y="611396"/>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36F23B78-44C7-4B90-942C-B2151B8C67BF}"/>
              </a:ext>
            </a:extLst>
          </p:cNvPr>
          <p:cNvSpPr txBox="1"/>
          <p:nvPr/>
        </p:nvSpPr>
        <p:spPr>
          <a:xfrm>
            <a:off x="5985437" y="658473"/>
            <a:ext cx="1394875" cy="369332"/>
          </a:xfrm>
          <a:prstGeom prst="rect">
            <a:avLst/>
          </a:prstGeom>
          <a:noFill/>
        </p:spPr>
        <p:txBody>
          <a:bodyPr wrap="square" rtlCol="0">
            <a:spAutoFit/>
          </a:bodyPr>
          <a:lstStyle/>
          <a:p>
            <a:r>
              <a:rPr lang="es-MX" dirty="0"/>
              <a:t>Por Moneda</a:t>
            </a:r>
          </a:p>
        </p:txBody>
      </p:sp>
      <p:sp>
        <p:nvSpPr>
          <p:cNvPr id="10" name="CuadroTexto 9">
            <a:extLst>
              <a:ext uri="{FF2B5EF4-FFF2-40B4-BE49-F238E27FC236}">
                <a16:creationId xmlns:a16="http://schemas.microsoft.com/office/drawing/2014/main" id="{54A94CE8-18AF-4DBF-B6F5-9E8DF4FE8E81}"/>
              </a:ext>
            </a:extLst>
          </p:cNvPr>
          <p:cNvSpPr txBox="1"/>
          <p:nvPr/>
        </p:nvSpPr>
        <p:spPr>
          <a:xfrm>
            <a:off x="145504" y="5947972"/>
            <a:ext cx="3456384" cy="276999"/>
          </a:xfrm>
          <a:prstGeom prst="rect">
            <a:avLst/>
          </a:prstGeom>
          <a:noFill/>
        </p:spPr>
        <p:txBody>
          <a:bodyPr wrap="square" rtlCol="0">
            <a:spAutoFit/>
          </a:bodyPr>
          <a:lstStyle/>
          <a:p>
            <a:r>
              <a:rPr lang="es-MX" sz="1200" dirty="0"/>
              <a:t>*Por plazo solo incluye instrumentos en MXN</a:t>
            </a:r>
          </a:p>
        </p:txBody>
      </p:sp>
      <p:sp>
        <p:nvSpPr>
          <p:cNvPr id="11" name="CuadroTexto 10">
            <a:extLst>
              <a:ext uri="{FF2B5EF4-FFF2-40B4-BE49-F238E27FC236}">
                <a16:creationId xmlns:a16="http://schemas.microsoft.com/office/drawing/2014/main" id="{4F1668C3-BD13-41A1-83FF-D3A37077B052}"/>
              </a:ext>
            </a:extLst>
          </p:cNvPr>
          <p:cNvSpPr txBox="1"/>
          <p:nvPr/>
        </p:nvSpPr>
        <p:spPr>
          <a:xfrm>
            <a:off x="4922997" y="1026414"/>
            <a:ext cx="674796" cy="369332"/>
          </a:xfrm>
          <a:prstGeom prst="rect">
            <a:avLst/>
          </a:prstGeom>
          <a:noFill/>
        </p:spPr>
        <p:txBody>
          <a:bodyPr wrap="square" rtlCol="0">
            <a:spAutoFit/>
          </a:bodyPr>
          <a:lstStyle/>
          <a:p>
            <a:r>
              <a:rPr lang="es-MX" dirty="0"/>
              <a:t>2021</a:t>
            </a:r>
          </a:p>
        </p:txBody>
      </p:sp>
      <p:sp>
        <p:nvSpPr>
          <p:cNvPr id="12" name="CuadroTexto 11">
            <a:extLst>
              <a:ext uri="{FF2B5EF4-FFF2-40B4-BE49-F238E27FC236}">
                <a16:creationId xmlns:a16="http://schemas.microsoft.com/office/drawing/2014/main" id="{6C66BA3F-EB9C-4420-9151-9C53F59B0FBA}"/>
              </a:ext>
            </a:extLst>
          </p:cNvPr>
          <p:cNvSpPr txBox="1"/>
          <p:nvPr/>
        </p:nvSpPr>
        <p:spPr>
          <a:xfrm>
            <a:off x="7510812" y="1026414"/>
            <a:ext cx="674796" cy="369332"/>
          </a:xfrm>
          <a:prstGeom prst="rect">
            <a:avLst/>
          </a:prstGeom>
          <a:noFill/>
        </p:spPr>
        <p:txBody>
          <a:bodyPr wrap="square" rtlCol="0">
            <a:spAutoFit/>
          </a:bodyPr>
          <a:lstStyle/>
          <a:p>
            <a:r>
              <a:rPr lang="es-MX" dirty="0"/>
              <a:t>2020</a:t>
            </a:r>
          </a:p>
        </p:txBody>
      </p:sp>
      <p:pic>
        <p:nvPicPr>
          <p:cNvPr id="16" name="Imagen 15">
            <a:extLst>
              <a:ext uri="{FF2B5EF4-FFF2-40B4-BE49-F238E27FC236}">
                <a16:creationId xmlns:a16="http://schemas.microsoft.com/office/drawing/2014/main" id="{661D0DB5-FB0C-4182-BB71-109C7C07BD0B}"/>
              </a:ext>
            </a:extLst>
          </p:cNvPr>
          <p:cNvPicPr>
            <a:picLocks noChangeAspect="1"/>
          </p:cNvPicPr>
          <p:nvPr/>
        </p:nvPicPr>
        <p:blipFill rotWithShape="1">
          <a:blip r:embed="rId2"/>
          <a:srcRect l="11553" t="7804" r="11952" b="7313"/>
          <a:stretch/>
        </p:blipFill>
        <p:spPr>
          <a:xfrm>
            <a:off x="267544" y="2425328"/>
            <a:ext cx="4248472" cy="3384376"/>
          </a:xfrm>
          <a:prstGeom prst="rect">
            <a:avLst/>
          </a:prstGeom>
        </p:spPr>
      </p:pic>
      <p:sp>
        <p:nvSpPr>
          <p:cNvPr id="17" name="CuadroTexto 16">
            <a:extLst>
              <a:ext uri="{FF2B5EF4-FFF2-40B4-BE49-F238E27FC236}">
                <a16:creationId xmlns:a16="http://schemas.microsoft.com/office/drawing/2014/main" id="{FC66D788-A26C-496D-A18B-21D2B9C65EA7}"/>
              </a:ext>
            </a:extLst>
          </p:cNvPr>
          <p:cNvSpPr txBox="1"/>
          <p:nvPr/>
        </p:nvSpPr>
        <p:spPr>
          <a:xfrm>
            <a:off x="1475656" y="4149080"/>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18" name="Imagen 17">
            <a:extLst>
              <a:ext uri="{FF2B5EF4-FFF2-40B4-BE49-F238E27FC236}">
                <a16:creationId xmlns:a16="http://schemas.microsoft.com/office/drawing/2014/main" id="{CC45A14C-BFCF-44F9-B008-E5422EF0C445}"/>
              </a:ext>
            </a:extLst>
          </p:cNvPr>
          <p:cNvPicPr>
            <a:picLocks noChangeAspect="1"/>
          </p:cNvPicPr>
          <p:nvPr/>
        </p:nvPicPr>
        <p:blipFill rotWithShape="1">
          <a:blip r:embed="rId3"/>
          <a:srcRect l="4841" t="16104" r="12243" b="11545"/>
          <a:stretch/>
        </p:blipFill>
        <p:spPr>
          <a:xfrm>
            <a:off x="5061696" y="2683752"/>
            <a:ext cx="3798460" cy="3100784"/>
          </a:xfrm>
          <a:prstGeom prst="rect">
            <a:avLst/>
          </a:prstGeom>
        </p:spPr>
      </p:pic>
      <p:pic>
        <p:nvPicPr>
          <p:cNvPr id="19" name="Imagen 18">
            <a:extLst>
              <a:ext uri="{FF2B5EF4-FFF2-40B4-BE49-F238E27FC236}">
                <a16:creationId xmlns:a16="http://schemas.microsoft.com/office/drawing/2014/main" id="{F5C2E006-5BA7-4AFF-AD3D-51C931410C3B}"/>
              </a:ext>
            </a:extLst>
          </p:cNvPr>
          <p:cNvPicPr>
            <a:picLocks noChangeAspect="1"/>
          </p:cNvPicPr>
          <p:nvPr/>
        </p:nvPicPr>
        <p:blipFill rotWithShape="1">
          <a:blip r:embed="rId4"/>
          <a:srcRect l="6004" t="31197" r="29694" b="2141"/>
          <a:stretch/>
        </p:blipFill>
        <p:spPr>
          <a:xfrm>
            <a:off x="5678024" y="3338704"/>
            <a:ext cx="1781332" cy="1828209"/>
          </a:xfrm>
          <a:prstGeom prst="rect">
            <a:avLst/>
          </a:prstGeom>
        </p:spPr>
      </p:pic>
      <p:sp>
        <p:nvSpPr>
          <p:cNvPr id="20" name="CuadroTexto 19">
            <a:extLst>
              <a:ext uri="{FF2B5EF4-FFF2-40B4-BE49-F238E27FC236}">
                <a16:creationId xmlns:a16="http://schemas.microsoft.com/office/drawing/2014/main" id="{79C0464D-BCCC-47FA-BCB6-83F89F9AFE1E}"/>
              </a:ext>
            </a:extLst>
          </p:cNvPr>
          <p:cNvSpPr txBox="1"/>
          <p:nvPr/>
        </p:nvSpPr>
        <p:spPr>
          <a:xfrm>
            <a:off x="6260745" y="4098919"/>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21" name="Imagen 20">
            <a:extLst>
              <a:ext uri="{FF2B5EF4-FFF2-40B4-BE49-F238E27FC236}">
                <a16:creationId xmlns:a16="http://schemas.microsoft.com/office/drawing/2014/main" id="{4ED104B3-93F4-4F35-BDEB-C4A262EDB9CD}"/>
              </a:ext>
            </a:extLst>
          </p:cNvPr>
          <p:cNvPicPr>
            <a:picLocks noChangeAspect="1"/>
          </p:cNvPicPr>
          <p:nvPr/>
        </p:nvPicPr>
        <p:blipFill>
          <a:blip r:embed="rId5"/>
          <a:stretch>
            <a:fillRect/>
          </a:stretch>
        </p:blipFill>
        <p:spPr>
          <a:xfrm>
            <a:off x="3707904" y="1371708"/>
            <a:ext cx="2690261" cy="977484"/>
          </a:xfrm>
          <a:prstGeom prst="rect">
            <a:avLst/>
          </a:prstGeom>
        </p:spPr>
      </p:pic>
      <p:pic>
        <p:nvPicPr>
          <p:cNvPr id="22" name="Imagen 21">
            <a:extLst>
              <a:ext uri="{FF2B5EF4-FFF2-40B4-BE49-F238E27FC236}">
                <a16:creationId xmlns:a16="http://schemas.microsoft.com/office/drawing/2014/main" id="{74086A91-3393-4B53-B190-19E7CC80AEC4}"/>
              </a:ext>
            </a:extLst>
          </p:cNvPr>
          <p:cNvPicPr>
            <a:picLocks noChangeAspect="1"/>
          </p:cNvPicPr>
          <p:nvPr/>
        </p:nvPicPr>
        <p:blipFill>
          <a:blip r:embed="rId6"/>
          <a:stretch>
            <a:fillRect/>
          </a:stretch>
        </p:blipFill>
        <p:spPr>
          <a:xfrm>
            <a:off x="6453739" y="1371597"/>
            <a:ext cx="2690261" cy="968362"/>
          </a:xfrm>
          <a:prstGeom prst="rect">
            <a:avLst/>
          </a:prstGeom>
        </p:spPr>
      </p:pic>
    </p:spTree>
    <p:extLst>
      <p:ext uri="{BB962C8B-B14F-4D97-AF65-F5344CB8AC3E}">
        <p14:creationId xmlns:p14="http://schemas.microsoft.com/office/powerpoint/2010/main" val="18906633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2D4C975-7ABE-4DFC-BC50-592AC55DBA8F}"/>
              </a:ext>
            </a:extLst>
          </p:cNvPr>
          <p:cNvSpPr>
            <a:spLocks noGrp="1"/>
          </p:cNvSpPr>
          <p:nvPr>
            <p:ph type="sldNum" sz="quarter" idx="4"/>
          </p:nvPr>
        </p:nvSpPr>
        <p:spPr/>
        <p:txBody>
          <a:bodyPr/>
          <a:lstStyle/>
          <a:p>
            <a:fld id="{08DCC1CA-BC64-9342-9FC6-0A703FD15379}" type="slidenum">
              <a:rPr lang="en-US" smtClean="0"/>
              <a:pPr/>
              <a:t>26</a:t>
            </a:fld>
            <a:endParaRPr lang="en-US" dirty="0"/>
          </a:p>
        </p:txBody>
      </p:sp>
      <p:sp>
        <p:nvSpPr>
          <p:cNvPr id="4" name="Título 3">
            <a:extLst>
              <a:ext uri="{FF2B5EF4-FFF2-40B4-BE49-F238E27FC236}">
                <a16:creationId xmlns:a16="http://schemas.microsoft.com/office/drawing/2014/main" id="{FDD7259A-99E1-469D-91F1-880423A3826B}"/>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sp>
        <p:nvSpPr>
          <p:cNvPr id="5" name="Marcador de pie de página 4">
            <a:extLst>
              <a:ext uri="{FF2B5EF4-FFF2-40B4-BE49-F238E27FC236}">
                <a16:creationId xmlns:a16="http://schemas.microsoft.com/office/drawing/2014/main" id="{2CD3FE16-6BA5-44CF-80EE-0590AB7D0A49}"/>
              </a:ext>
            </a:extLst>
          </p:cNvPr>
          <p:cNvSpPr>
            <a:spLocks noGrp="1"/>
          </p:cNvSpPr>
          <p:nvPr>
            <p:ph type="ftr" sz="quarter" idx="3"/>
          </p:nvPr>
        </p:nvSpPr>
        <p:spPr/>
        <p:txBody>
          <a:bodyPr/>
          <a:lstStyle/>
          <a:p>
            <a:r>
              <a:rPr lang="es-MX" dirty="0"/>
              <a:t>Sesión Ordinaria 04/2021 del 29 de abril de 2021</a:t>
            </a:r>
          </a:p>
        </p:txBody>
      </p:sp>
      <p:sp>
        <p:nvSpPr>
          <p:cNvPr id="6" name="5 Rectángulo">
            <a:extLst>
              <a:ext uri="{FF2B5EF4-FFF2-40B4-BE49-F238E27FC236}">
                <a16:creationId xmlns:a16="http://schemas.microsoft.com/office/drawing/2014/main" id="{C423844E-C7CB-4883-A8E4-E598524A6055}"/>
              </a:ext>
            </a:extLst>
          </p:cNvPr>
          <p:cNvSpPr/>
          <p:nvPr/>
        </p:nvSpPr>
        <p:spPr>
          <a:xfrm>
            <a:off x="104910" y="715433"/>
            <a:ext cx="3184911" cy="369332"/>
          </a:xfrm>
          <a:prstGeom prst="rect">
            <a:avLst/>
          </a:prstGeom>
        </p:spPr>
        <p:txBody>
          <a:bodyPr wrap="none">
            <a:spAutoFit/>
          </a:bodyPr>
          <a:lstStyle/>
          <a:p>
            <a:r>
              <a:rPr lang="es-MX" b="1" dirty="0"/>
              <a:t>   INSTRUMENTOS NACIONALES</a:t>
            </a:r>
          </a:p>
        </p:txBody>
      </p:sp>
      <p:sp>
        <p:nvSpPr>
          <p:cNvPr id="7" name="5 Rectángulo">
            <a:extLst>
              <a:ext uri="{FF2B5EF4-FFF2-40B4-BE49-F238E27FC236}">
                <a16:creationId xmlns:a16="http://schemas.microsoft.com/office/drawing/2014/main" id="{5DB7CE8E-EB68-40B7-9033-A2E5D14D950F}"/>
              </a:ext>
            </a:extLst>
          </p:cNvPr>
          <p:cNvSpPr/>
          <p:nvPr/>
        </p:nvSpPr>
        <p:spPr>
          <a:xfrm>
            <a:off x="4467042" y="711729"/>
            <a:ext cx="3753976" cy="369332"/>
          </a:xfrm>
          <a:prstGeom prst="rect">
            <a:avLst/>
          </a:prstGeom>
        </p:spPr>
        <p:txBody>
          <a:bodyPr wrap="none">
            <a:spAutoFit/>
          </a:bodyPr>
          <a:lstStyle/>
          <a:p>
            <a:r>
              <a:rPr lang="es-MX" b="1" dirty="0"/>
              <a:t>   INSTRUMENTOS INTERNACIONALES</a:t>
            </a:r>
          </a:p>
        </p:txBody>
      </p:sp>
      <p:pic>
        <p:nvPicPr>
          <p:cNvPr id="11" name="Imagen 10">
            <a:extLst>
              <a:ext uri="{FF2B5EF4-FFF2-40B4-BE49-F238E27FC236}">
                <a16:creationId xmlns:a16="http://schemas.microsoft.com/office/drawing/2014/main" id="{CCA8939C-7C99-424D-B496-4B25E2449DCB}"/>
              </a:ext>
            </a:extLst>
          </p:cNvPr>
          <p:cNvPicPr>
            <a:picLocks noChangeAspect="1"/>
          </p:cNvPicPr>
          <p:nvPr/>
        </p:nvPicPr>
        <p:blipFill>
          <a:blip r:embed="rId2"/>
          <a:stretch>
            <a:fillRect/>
          </a:stretch>
        </p:blipFill>
        <p:spPr>
          <a:xfrm>
            <a:off x="4716481" y="1306176"/>
            <a:ext cx="4144275" cy="3223618"/>
          </a:xfrm>
          <a:prstGeom prst="rect">
            <a:avLst/>
          </a:prstGeom>
        </p:spPr>
      </p:pic>
      <p:pic>
        <p:nvPicPr>
          <p:cNvPr id="12" name="Imagen 11">
            <a:extLst>
              <a:ext uri="{FF2B5EF4-FFF2-40B4-BE49-F238E27FC236}">
                <a16:creationId xmlns:a16="http://schemas.microsoft.com/office/drawing/2014/main" id="{002256E9-E18B-48B4-BCFA-CA117419C833}"/>
              </a:ext>
            </a:extLst>
          </p:cNvPr>
          <p:cNvPicPr>
            <a:picLocks noChangeAspect="1"/>
          </p:cNvPicPr>
          <p:nvPr/>
        </p:nvPicPr>
        <p:blipFill>
          <a:blip r:embed="rId3"/>
          <a:stretch>
            <a:fillRect/>
          </a:stretch>
        </p:blipFill>
        <p:spPr>
          <a:xfrm>
            <a:off x="384425" y="1171842"/>
            <a:ext cx="3669034" cy="3405143"/>
          </a:xfrm>
          <a:prstGeom prst="rect">
            <a:avLst/>
          </a:prstGeom>
        </p:spPr>
      </p:pic>
      <p:pic>
        <p:nvPicPr>
          <p:cNvPr id="13" name="Imagen 12">
            <a:extLst>
              <a:ext uri="{FF2B5EF4-FFF2-40B4-BE49-F238E27FC236}">
                <a16:creationId xmlns:a16="http://schemas.microsoft.com/office/drawing/2014/main" id="{B4B7BEB2-C64C-4F07-B987-3C401550A7BC}"/>
              </a:ext>
            </a:extLst>
          </p:cNvPr>
          <p:cNvPicPr>
            <a:picLocks noChangeAspect="1"/>
          </p:cNvPicPr>
          <p:nvPr/>
        </p:nvPicPr>
        <p:blipFill>
          <a:blip r:embed="rId4"/>
          <a:stretch>
            <a:fillRect/>
          </a:stretch>
        </p:blipFill>
        <p:spPr>
          <a:xfrm>
            <a:off x="1835696" y="4714775"/>
            <a:ext cx="5161275" cy="1624500"/>
          </a:xfrm>
          <a:prstGeom prst="rect">
            <a:avLst/>
          </a:prstGeom>
        </p:spPr>
      </p:pic>
    </p:spTree>
    <p:extLst>
      <p:ext uri="{BB962C8B-B14F-4D97-AF65-F5344CB8AC3E}">
        <p14:creationId xmlns:p14="http://schemas.microsoft.com/office/powerpoint/2010/main" val="8036790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B4D8619-24CB-472B-A867-38DE7A4E6EFE}"/>
              </a:ext>
            </a:extLst>
          </p:cNvPr>
          <p:cNvSpPr>
            <a:spLocks noGrp="1"/>
          </p:cNvSpPr>
          <p:nvPr>
            <p:ph type="sldNum" sz="quarter" idx="4"/>
          </p:nvPr>
        </p:nvSpPr>
        <p:spPr/>
        <p:txBody>
          <a:bodyPr/>
          <a:lstStyle/>
          <a:p>
            <a:fld id="{08DCC1CA-BC64-9342-9FC6-0A703FD15379}" type="slidenum">
              <a:rPr lang="en-US" smtClean="0"/>
              <a:pPr/>
              <a:t>27</a:t>
            </a:fld>
            <a:endParaRPr lang="en-US" dirty="0"/>
          </a:p>
        </p:txBody>
      </p:sp>
      <p:sp>
        <p:nvSpPr>
          <p:cNvPr id="4" name="Título 3">
            <a:extLst>
              <a:ext uri="{FF2B5EF4-FFF2-40B4-BE49-F238E27FC236}">
                <a16:creationId xmlns:a16="http://schemas.microsoft.com/office/drawing/2014/main" id="{F5A5FA20-609F-4355-B3F9-95CA2537A879}"/>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sp>
        <p:nvSpPr>
          <p:cNvPr id="5" name="Marcador de pie de página 4">
            <a:extLst>
              <a:ext uri="{FF2B5EF4-FFF2-40B4-BE49-F238E27FC236}">
                <a16:creationId xmlns:a16="http://schemas.microsoft.com/office/drawing/2014/main" id="{395C5985-D9EF-4703-88FD-36BBC5004EB7}"/>
              </a:ext>
            </a:extLst>
          </p:cNvPr>
          <p:cNvSpPr>
            <a:spLocks noGrp="1"/>
          </p:cNvSpPr>
          <p:nvPr>
            <p:ph type="ftr" sz="quarter" idx="3"/>
          </p:nvPr>
        </p:nvSpPr>
        <p:spPr/>
        <p:txBody>
          <a:bodyPr/>
          <a:lstStyle/>
          <a:p>
            <a:r>
              <a:rPr lang="es-MX" dirty="0"/>
              <a:t>Sesión Ordinaria 04/2021 del 29 de abril de 2021</a:t>
            </a:r>
          </a:p>
        </p:txBody>
      </p:sp>
      <p:sp>
        <p:nvSpPr>
          <p:cNvPr id="6" name="5 Rectángulo">
            <a:extLst>
              <a:ext uri="{FF2B5EF4-FFF2-40B4-BE49-F238E27FC236}">
                <a16:creationId xmlns:a16="http://schemas.microsoft.com/office/drawing/2014/main" id="{997F5B79-4106-421C-8D4C-72B73D0D8A9D}"/>
              </a:ext>
            </a:extLst>
          </p:cNvPr>
          <p:cNvSpPr/>
          <p:nvPr/>
        </p:nvSpPr>
        <p:spPr>
          <a:xfrm>
            <a:off x="0" y="1039484"/>
            <a:ext cx="8635441" cy="338554"/>
          </a:xfrm>
          <a:prstGeom prst="rect">
            <a:avLst/>
          </a:prstGeom>
        </p:spPr>
        <p:txBody>
          <a:bodyPr wrap="none">
            <a:spAutoFit/>
          </a:bodyPr>
          <a:lstStyle/>
          <a:p>
            <a:r>
              <a:rPr lang="es-MX" sz="1600" b="1" dirty="0"/>
              <a:t>COMPARATIVO  RENDIMIENTO CON  PRINCIPALES INDICADORES DE MERCADO</a:t>
            </a:r>
          </a:p>
        </p:txBody>
      </p:sp>
      <p:sp>
        <p:nvSpPr>
          <p:cNvPr id="7" name="Rectángulo 6">
            <a:extLst>
              <a:ext uri="{FF2B5EF4-FFF2-40B4-BE49-F238E27FC236}">
                <a16:creationId xmlns:a16="http://schemas.microsoft.com/office/drawing/2014/main" id="{34921F2C-3D61-437A-8C65-6AB6F3F22494}"/>
              </a:ext>
            </a:extLst>
          </p:cNvPr>
          <p:cNvSpPr/>
          <p:nvPr/>
        </p:nvSpPr>
        <p:spPr>
          <a:xfrm>
            <a:off x="19030" y="4288324"/>
            <a:ext cx="7094845" cy="338554"/>
          </a:xfrm>
          <a:prstGeom prst="rect">
            <a:avLst/>
          </a:prstGeom>
        </p:spPr>
        <p:txBody>
          <a:bodyPr wrap="square">
            <a:spAutoFit/>
          </a:bodyPr>
          <a:lstStyle/>
          <a:p>
            <a:r>
              <a:rPr lang="es-MX" sz="800" dirty="0"/>
              <a:t>1 Se utilizará el rendimiento de los últimos 12 meses para ser comparable con reportes de AFORES.</a:t>
            </a:r>
          </a:p>
          <a:p>
            <a:r>
              <a:rPr lang="es-MX" sz="800" dirty="0"/>
              <a:t>2 Rendimientos preliminares recalculados, falta auditar datos para confirmar rendimientos históricos.</a:t>
            </a:r>
          </a:p>
        </p:txBody>
      </p:sp>
      <p:pic>
        <p:nvPicPr>
          <p:cNvPr id="9" name="Imagen 8">
            <a:extLst>
              <a:ext uri="{FF2B5EF4-FFF2-40B4-BE49-F238E27FC236}">
                <a16:creationId xmlns:a16="http://schemas.microsoft.com/office/drawing/2014/main" id="{0F9F397C-C9C0-4D40-A3B9-B26094B24E56}"/>
              </a:ext>
            </a:extLst>
          </p:cNvPr>
          <p:cNvPicPr>
            <a:picLocks noChangeAspect="1"/>
          </p:cNvPicPr>
          <p:nvPr/>
        </p:nvPicPr>
        <p:blipFill>
          <a:blip r:embed="rId2"/>
          <a:stretch>
            <a:fillRect/>
          </a:stretch>
        </p:blipFill>
        <p:spPr>
          <a:xfrm>
            <a:off x="0" y="1886413"/>
            <a:ext cx="9144000" cy="2403772"/>
          </a:xfrm>
          <a:prstGeom prst="rect">
            <a:avLst/>
          </a:prstGeom>
        </p:spPr>
      </p:pic>
    </p:spTree>
    <p:extLst>
      <p:ext uri="{BB962C8B-B14F-4D97-AF65-F5344CB8AC3E}">
        <p14:creationId xmlns:p14="http://schemas.microsoft.com/office/powerpoint/2010/main" val="23105417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16403D-E66A-49E7-BB88-F4E1565F8323}"/>
              </a:ext>
            </a:extLst>
          </p:cNvPr>
          <p:cNvSpPr>
            <a:spLocks noGrp="1"/>
          </p:cNvSpPr>
          <p:nvPr>
            <p:ph type="ftr" sz="quarter" idx="11"/>
          </p:nvPr>
        </p:nvSpPr>
        <p:spPr>
          <a:xfrm>
            <a:off x="2860813" y="6433166"/>
            <a:ext cx="3422374"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A795CF4C-D18E-45A4-8717-144447ABCD1C}"/>
              </a:ext>
            </a:extLst>
          </p:cNvPr>
          <p:cNvSpPr>
            <a:spLocks noGrp="1"/>
          </p:cNvSpPr>
          <p:nvPr>
            <p:ph type="sldNum" sz="quarter" idx="12"/>
          </p:nvPr>
        </p:nvSpPr>
        <p:spPr>
          <a:xfrm>
            <a:off x="7010400" y="6444421"/>
            <a:ext cx="2133600" cy="365125"/>
          </a:xfrm>
        </p:spPr>
        <p:txBody>
          <a:bodyPr/>
          <a:lstStyle/>
          <a:p>
            <a:fld id="{CF5E58AE-96D2-45FC-96FE-2B21174429C3}" type="slidenum">
              <a:rPr lang="es-MX" smtClean="0"/>
              <a:t>28</a:t>
            </a:fld>
            <a:endParaRPr lang="es-MX" dirty="0"/>
          </a:p>
        </p:txBody>
      </p:sp>
      <p:sp>
        <p:nvSpPr>
          <p:cNvPr id="6" name="Título 3">
            <a:extLst>
              <a:ext uri="{FF2B5EF4-FFF2-40B4-BE49-F238E27FC236}">
                <a16:creationId xmlns:a16="http://schemas.microsoft.com/office/drawing/2014/main" id="{7CC0D589-3DD2-4F74-8EC7-34BB239F6FDA}"/>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E630341A-19F1-4971-B98D-9B6B9859310C}"/>
              </a:ext>
            </a:extLst>
          </p:cNvPr>
          <p:cNvPicPr>
            <a:picLocks noChangeAspect="1"/>
          </p:cNvPicPr>
          <p:nvPr/>
        </p:nvPicPr>
        <p:blipFill>
          <a:blip r:embed="rId2"/>
          <a:stretch>
            <a:fillRect/>
          </a:stretch>
        </p:blipFill>
        <p:spPr>
          <a:xfrm>
            <a:off x="0" y="738524"/>
            <a:ext cx="9144000" cy="5498482"/>
          </a:xfrm>
          <a:prstGeom prst="rect">
            <a:avLst/>
          </a:prstGeom>
        </p:spPr>
      </p:pic>
    </p:spTree>
    <p:extLst>
      <p:ext uri="{BB962C8B-B14F-4D97-AF65-F5344CB8AC3E}">
        <p14:creationId xmlns:p14="http://schemas.microsoft.com/office/powerpoint/2010/main" val="20660172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1"/>
          </p:nvPr>
        </p:nvSpPr>
        <p:spPr>
          <a:xfrm>
            <a:off x="2874065" y="6452979"/>
            <a:ext cx="3395870"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2"/>
          </p:nvPr>
        </p:nvSpPr>
        <p:spPr>
          <a:xfrm>
            <a:off x="6632713" y="6444421"/>
            <a:ext cx="2511287" cy="365125"/>
          </a:xfrm>
        </p:spPr>
        <p:txBody>
          <a:bodyPr/>
          <a:lstStyle/>
          <a:p>
            <a:fld id="{CF5E58AE-96D2-45FC-96FE-2B21174429C3}" type="slidenum">
              <a:rPr lang="es-MX" smtClean="0"/>
              <a:t>29</a:t>
            </a:fld>
            <a:endParaRPr lang="es-MX" dirty="0"/>
          </a:p>
        </p:txBody>
      </p:sp>
      <p:sp>
        <p:nvSpPr>
          <p:cNvPr id="6" name="Título 3">
            <a:extLst>
              <a:ext uri="{FF2B5EF4-FFF2-40B4-BE49-F238E27FC236}">
                <a16:creationId xmlns:a16="http://schemas.microsoft.com/office/drawing/2014/main" id="{ACA1C386-3620-40CA-9232-FFCBD03C1204}"/>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5B59DD82-4353-44DA-8238-17B8597AF159}"/>
              </a:ext>
            </a:extLst>
          </p:cNvPr>
          <p:cNvPicPr>
            <a:picLocks noChangeAspect="1"/>
          </p:cNvPicPr>
          <p:nvPr/>
        </p:nvPicPr>
        <p:blipFill>
          <a:blip r:embed="rId2"/>
          <a:stretch>
            <a:fillRect/>
          </a:stretch>
        </p:blipFill>
        <p:spPr>
          <a:xfrm>
            <a:off x="0" y="843913"/>
            <a:ext cx="9144000" cy="5296261"/>
          </a:xfrm>
          <a:prstGeom prst="rect">
            <a:avLst/>
          </a:prstGeom>
        </p:spPr>
      </p:pic>
    </p:spTree>
    <p:extLst>
      <p:ext uri="{BB962C8B-B14F-4D97-AF65-F5344CB8AC3E}">
        <p14:creationId xmlns:p14="http://schemas.microsoft.com/office/powerpoint/2010/main" val="1853493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4D06D4-5FC9-4774-928F-A5C406F1ACBF}"/>
              </a:ext>
            </a:extLst>
          </p:cNvPr>
          <p:cNvSpPr>
            <a:spLocks noGrp="1"/>
          </p:cNvSpPr>
          <p:nvPr>
            <p:ph type="ctrTitle"/>
          </p:nvPr>
        </p:nvSpPr>
        <p:spPr>
          <a:xfrm>
            <a:off x="457200" y="2693987"/>
            <a:ext cx="5742296" cy="1470025"/>
          </a:xfrm>
        </p:spPr>
        <p:txBody>
          <a:bodyPr/>
          <a:lstStyle/>
          <a:p>
            <a:r>
              <a:rPr lang="es-MX" dirty="0"/>
              <a:t>3. Cuadro de Pensionados</a:t>
            </a:r>
            <a:br>
              <a:rPr lang="es-MX" dirty="0"/>
            </a:br>
            <a:r>
              <a:rPr lang="es-MX" dirty="0"/>
              <a:t>Efectos</a:t>
            </a:r>
          </a:p>
        </p:txBody>
      </p:sp>
      <p:sp>
        <p:nvSpPr>
          <p:cNvPr id="3" name="Subtítulo 2">
            <a:extLst>
              <a:ext uri="{FF2B5EF4-FFF2-40B4-BE49-F238E27FC236}">
                <a16:creationId xmlns:a16="http://schemas.microsoft.com/office/drawing/2014/main" id="{4E3A909B-29C3-462C-AE59-355170E619C5}"/>
              </a:ext>
            </a:extLst>
          </p:cNvPr>
          <p:cNvSpPr>
            <a:spLocks noGrp="1"/>
          </p:cNvSpPr>
          <p:nvPr>
            <p:ph type="subTitle" idx="1"/>
          </p:nvPr>
        </p:nvSpPr>
        <p:spPr>
          <a:xfrm>
            <a:off x="457200" y="4039737"/>
            <a:ext cx="5742296" cy="1335514"/>
          </a:xfrm>
        </p:spPr>
        <p:txBody>
          <a:bodyPr/>
          <a:lstStyle/>
          <a:p>
            <a:r>
              <a:rPr lang="es-MX" dirty="0"/>
              <a:t>Mayo 2021</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11"/>
          </p:nvPr>
        </p:nvSpPr>
        <p:spPr>
          <a:xfrm>
            <a:off x="2866318" y="6492875"/>
            <a:ext cx="3428999" cy="365125"/>
          </a:xfrm>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12"/>
          </p:nvPr>
        </p:nvSpPr>
        <p:spPr>
          <a:xfrm>
            <a:off x="7010400" y="6506482"/>
            <a:ext cx="2133600" cy="365125"/>
          </a:xfrm>
        </p:spPr>
        <p:txBody>
          <a:bodyPr/>
          <a:lstStyle/>
          <a:p>
            <a:fld id="{08DCC1CA-BC64-9342-9FC6-0A703FD15379}" type="slidenum">
              <a:rPr lang="en-US" smtClean="0"/>
              <a:t>3</a:t>
            </a:fld>
            <a:endParaRPr lang="en-US" dirty="0"/>
          </a:p>
        </p:txBody>
      </p:sp>
      <p:pic>
        <p:nvPicPr>
          <p:cNvPr id="6" name="5 Imagen" descr="Dctos.png">
            <a:hlinkClick r:id="rId2" action="ppaction://hlinkfile"/>
            <a:extLst>
              <a:ext uri="{FF2B5EF4-FFF2-40B4-BE49-F238E27FC236}">
                <a16:creationId xmlns:a16="http://schemas.microsoft.com/office/drawing/2014/main" id="{B539FD51-8DE0-40AA-B382-6F69B40EE86D}"/>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3118661" y="4598315"/>
            <a:ext cx="419373" cy="391584"/>
          </a:xfrm>
          <a:prstGeom prst="rect">
            <a:avLst/>
          </a:prstGeom>
        </p:spPr>
      </p:pic>
      <p:sp>
        <p:nvSpPr>
          <p:cNvPr id="7" name="Rectángulo 6">
            <a:extLst>
              <a:ext uri="{FF2B5EF4-FFF2-40B4-BE49-F238E27FC236}">
                <a16:creationId xmlns:a16="http://schemas.microsoft.com/office/drawing/2014/main" id="{3236BEE7-5639-483F-87B1-0F64A6CD7BAF}"/>
              </a:ext>
            </a:extLst>
          </p:cNvPr>
          <p:cNvSpPr/>
          <p:nvPr/>
        </p:nvSpPr>
        <p:spPr>
          <a:xfrm>
            <a:off x="574792" y="5429183"/>
            <a:ext cx="8309902" cy="1015663"/>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tres del orden del día, relativo a la presentación del </a:t>
            </a:r>
            <a:r>
              <a:rPr lang="es-MX" sz="1200" i="1" dirty="0"/>
              <a:t>Cuadro de Pensionados,</a:t>
            </a:r>
            <a:r>
              <a:rPr lang="es-MX" sz="1200" dirty="0"/>
              <a:t> el Director General del Instituto de Pensiones del Estado de Jalisco, Héctor Pizano Ramos, con fundamento en lo establecido en el artículo 154 fracción V de la Ley del Instituto de Pensiones del Estado de Jalisco, presenta el </a:t>
            </a:r>
            <a:r>
              <a:rPr lang="es-MX" sz="1200" i="1" dirty="0"/>
              <a:t>Cuadro de Pensionados a efectos mayo de 2021</a:t>
            </a:r>
            <a:r>
              <a:rPr lang="es-MX" sz="1200" dirty="0"/>
              <a:t>, con ajuste a partir del día siguiente a aquel en que cada afiliado haya cobrado su último sueldo, de conformidad con el artículo cuarto transitorio de la Ley del Instituto de Pensiones del Estado de Jalisco, conforme al siguiente reporte general:</a:t>
            </a:r>
          </a:p>
        </p:txBody>
      </p:sp>
    </p:spTree>
    <p:extLst>
      <p:ext uri="{BB962C8B-B14F-4D97-AF65-F5344CB8AC3E}">
        <p14:creationId xmlns:p14="http://schemas.microsoft.com/office/powerpoint/2010/main" val="3330287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EC4E21D5-464F-44A6-A208-E0B0EE677FF7}"/>
              </a:ext>
            </a:extLst>
          </p:cNvPr>
          <p:cNvSpPr>
            <a:spLocks noGrp="1"/>
          </p:cNvSpPr>
          <p:nvPr>
            <p:ph type="ftr" sz="quarter" idx="11"/>
          </p:nvPr>
        </p:nvSpPr>
        <p:spPr>
          <a:xfrm>
            <a:off x="2880691" y="6454718"/>
            <a:ext cx="3382617"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13808226-2139-4D21-BB40-7B1F1801CC73}"/>
              </a:ext>
            </a:extLst>
          </p:cNvPr>
          <p:cNvSpPr>
            <a:spLocks noGrp="1"/>
          </p:cNvSpPr>
          <p:nvPr>
            <p:ph type="sldNum" sz="quarter" idx="12"/>
          </p:nvPr>
        </p:nvSpPr>
        <p:spPr>
          <a:xfrm>
            <a:off x="7010400" y="6417917"/>
            <a:ext cx="2133600" cy="365125"/>
          </a:xfrm>
        </p:spPr>
        <p:txBody>
          <a:bodyPr/>
          <a:lstStyle/>
          <a:p>
            <a:fld id="{CF5E58AE-96D2-45FC-96FE-2B21174429C3}" type="slidenum">
              <a:rPr lang="es-MX" smtClean="0"/>
              <a:t>30</a:t>
            </a:fld>
            <a:endParaRPr lang="es-MX" dirty="0"/>
          </a:p>
        </p:txBody>
      </p:sp>
      <p:sp>
        <p:nvSpPr>
          <p:cNvPr id="6" name="Título 3">
            <a:extLst>
              <a:ext uri="{FF2B5EF4-FFF2-40B4-BE49-F238E27FC236}">
                <a16:creationId xmlns:a16="http://schemas.microsoft.com/office/drawing/2014/main" id="{3BD2A971-2AFD-4917-80CB-C70E1B6A4568}"/>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E9A6AA7C-5C91-4178-971F-236E04A9A9C8}"/>
              </a:ext>
            </a:extLst>
          </p:cNvPr>
          <p:cNvPicPr>
            <a:picLocks noChangeAspect="1"/>
          </p:cNvPicPr>
          <p:nvPr/>
        </p:nvPicPr>
        <p:blipFill>
          <a:blip r:embed="rId2"/>
          <a:stretch>
            <a:fillRect/>
          </a:stretch>
        </p:blipFill>
        <p:spPr>
          <a:xfrm>
            <a:off x="0" y="636426"/>
            <a:ext cx="9144000" cy="5585148"/>
          </a:xfrm>
          <a:prstGeom prst="rect">
            <a:avLst/>
          </a:prstGeom>
        </p:spPr>
      </p:pic>
    </p:spTree>
    <p:extLst>
      <p:ext uri="{BB962C8B-B14F-4D97-AF65-F5344CB8AC3E}">
        <p14:creationId xmlns:p14="http://schemas.microsoft.com/office/powerpoint/2010/main" val="3151495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5679718-F6FF-4D2C-A8A8-80377025F338}"/>
              </a:ext>
            </a:extLst>
          </p:cNvPr>
          <p:cNvSpPr>
            <a:spLocks noGrp="1"/>
          </p:cNvSpPr>
          <p:nvPr>
            <p:ph type="ftr" sz="quarter" idx="11"/>
          </p:nvPr>
        </p:nvSpPr>
        <p:spPr>
          <a:xfrm>
            <a:off x="2854187" y="6461676"/>
            <a:ext cx="3435626"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8C6F7690-C446-4EFE-AE2E-0169D611B2B6}"/>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31</a:t>
            </a:fld>
            <a:endParaRPr lang="es-MX" dirty="0"/>
          </a:p>
        </p:txBody>
      </p:sp>
      <p:sp>
        <p:nvSpPr>
          <p:cNvPr id="8" name="Título 3">
            <a:extLst>
              <a:ext uri="{FF2B5EF4-FFF2-40B4-BE49-F238E27FC236}">
                <a16:creationId xmlns:a16="http://schemas.microsoft.com/office/drawing/2014/main" id="{0C500924-6467-4104-82AA-91A05EEFB9BE}"/>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F1F55784-96EC-4B86-AC27-A993366740E8}"/>
              </a:ext>
            </a:extLst>
          </p:cNvPr>
          <p:cNvPicPr>
            <a:picLocks noChangeAspect="1"/>
          </p:cNvPicPr>
          <p:nvPr/>
        </p:nvPicPr>
        <p:blipFill>
          <a:blip r:embed="rId2"/>
          <a:stretch>
            <a:fillRect/>
          </a:stretch>
        </p:blipFill>
        <p:spPr>
          <a:xfrm>
            <a:off x="0" y="708633"/>
            <a:ext cx="9144000" cy="5575518"/>
          </a:xfrm>
          <a:prstGeom prst="rect">
            <a:avLst/>
          </a:prstGeom>
        </p:spPr>
      </p:pic>
    </p:spTree>
    <p:extLst>
      <p:ext uri="{BB962C8B-B14F-4D97-AF65-F5344CB8AC3E}">
        <p14:creationId xmlns:p14="http://schemas.microsoft.com/office/powerpoint/2010/main" val="2409634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32</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76E37CCF-8687-4407-B5C0-2BBB0538DA97}"/>
              </a:ext>
            </a:extLst>
          </p:cNvPr>
          <p:cNvPicPr>
            <a:picLocks noChangeAspect="1"/>
          </p:cNvPicPr>
          <p:nvPr/>
        </p:nvPicPr>
        <p:blipFill>
          <a:blip r:embed="rId2"/>
          <a:stretch>
            <a:fillRect/>
          </a:stretch>
        </p:blipFill>
        <p:spPr>
          <a:xfrm>
            <a:off x="0" y="732722"/>
            <a:ext cx="9144000" cy="5392556"/>
          </a:xfrm>
          <a:prstGeom prst="rect">
            <a:avLst/>
          </a:prstGeom>
        </p:spPr>
      </p:pic>
    </p:spTree>
    <p:extLst>
      <p:ext uri="{BB962C8B-B14F-4D97-AF65-F5344CB8AC3E}">
        <p14:creationId xmlns:p14="http://schemas.microsoft.com/office/powerpoint/2010/main" val="2459826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33</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31F97DFA-B474-4F0A-B12A-C37E5D745CCD}"/>
              </a:ext>
            </a:extLst>
          </p:cNvPr>
          <p:cNvPicPr>
            <a:picLocks noChangeAspect="1"/>
          </p:cNvPicPr>
          <p:nvPr/>
        </p:nvPicPr>
        <p:blipFill>
          <a:blip r:embed="rId2"/>
          <a:stretch>
            <a:fillRect/>
          </a:stretch>
        </p:blipFill>
        <p:spPr>
          <a:xfrm>
            <a:off x="0" y="670129"/>
            <a:ext cx="9144000" cy="5517741"/>
          </a:xfrm>
          <a:prstGeom prst="rect">
            <a:avLst/>
          </a:prstGeom>
        </p:spPr>
      </p:pic>
    </p:spTree>
    <p:extLst>
      <p:ext uri="{BB962C8B-B14F-4D97-AF65-F5344CB8AC3E}">
        <p14:creationId xmlns:p14="http://schemas.microsoft.com/office/powerpoint/2010/main" val="3759849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34</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F80D2985-A608-4C8E-9300-FCDECB6D3911}"/>
              </a:ext>
            </a:extLst>
          </p:cNvPr>
          <p:cNvPicPr>
            <a:picLocks noChangeAspect="1"/>
          </p:cNvPicPr>
          <p:nvPr/>
        </p:nvPicPr>
        <p:blipFill>
          <a:blip r:embed="rId2"/>
          <a:stretch>
            <a:fillRect/>
          </a:stretch>
        </p:blipFill>
        <p:spPr>
          <a:xfrm>
            <a:off x="0" y="737536"/>
            <a:ext cx="9144000" cy="5382927"/>
          </a:xfrm>
          <a:prstGeom prst="rect">
            <a:avLst/>
          </a:prstGeom>
        </p:spPr>
      </p:pic>
    </p:spTree>
    <p:extLst>
      <p:ext uri="{BB962C8B-B14F-4D97-AF65-F5344CB8AC3E}">
        <p14:creationId xmlns:p14="http://schemas.microsoft.com/office/powerpoint/2010/main" val="4044944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35</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7069991C-D507-4604-9B19-36D78E28CC7A}"/>
              </a:ext>
            </a:extLst>
          </p:cNvPr>
          <p:cNvPicPr>
            <a:picLocks noChangeAspect="1"/>
          </p:cNvPicPr>
          <p:nvPr/>
        </p:nvPicPr>
        <p:blipFill>
          <a:blip r:embed="rId2"/>
          <a:stretch>
            <a:fillRect/>
          </a:stretch>
        </p:blipFill>
        <p:spPr>
          <a:xfrm>
            <a:off x="0" y="742351"/>
            <a:ext cx="9144000" cy="5373298"/>
          </a:xfrm>
          <a:prstGeom prst="rect">
            <a:avLst/>
          </a:prstGeom>
        </p:spPr>
      </p:pic>
    </p:spTree>
    <p:extLst>
      <p:ext uri="{BB962C8B-B14F-4D97-AF65-F5344CB8AC3E}">
        <p14:creationId xmlns:p14="http://schemas.microsoft.com/office/powerpoint/2010/main" val="13359749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36</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A6AAFF5E-6812-4723-B968-1015E45C37A3}"/>
              </a:ext>
            </a:extLst>
          </p:cNvPr>
          <p:cNvPicPr>
            <a:picLocks noChangeAspect="1"/>
          </p:cNvPicPr>
          <p:nvPr/>
        </p:nvPicPr>
        <p:blipFill>
          <a:blip r:embed="rId2"/>
          <a:stretch>
            <a:fillRect/>
          </a:stretch>
        </p:blipFill>
        <p:spPr>
          <a:xfrm>
            <a:off x="-1" y="698536"/>
            <a:ext cx="9144000" cy="5585148"/>
          </a:xfrm>
          <a:prstGeom prst="rect">
            <a:avLst/>
          </a:prstGeom>
        </p:spPr>
      </p:pic>
    </p:spTree>
    <p:extLst>
      <p:ext uri="{BB962C8B-B14F-4D97-AF65-F5344CB8AC3E}">
        <p14:creationId xmlns:p14="http://schemas.microsoft.com/office/powerpoint/2010/main" val="34875080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37</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75C0BA9C-0B02-46CB-A8D0-FC6E9174FF6A}"/>
              </a:ext>
            </a:extLst>
          </p:cNvPr>
          <p:cNvPicPr>
            <a:picLocks noChangeAspect="1"/>
          </p:cNvPicPr>
          <p:nvPr/>
        </p:nvPicPr>
        <p:blipFill>
          <a:blip r:embed="rId2"/>
          <a:stretch>
            <a:fillRect/>
          </a:stretch>
        </p:blipFill>
        <p:spPr>
          <a:xfrm>
            <a:off x="0" y="710445"/>
            <a:ext cx="9144000" cy="5585148"/>
          </a:xfrm>
          <a:prstGeom prst="rect">
            <a:avLst/>
          </a:prstGeom>
        </p:spPr>
      </p:pic>
    </p:spTree>
    <p:extLst>
      <p:ext uri="{BB962C8B-B14F-4D97-AF65-F5344CB8AC3E}">
        <p14:creationId xmlns:p14="http://schemas.microsoft.com/office/powerpoint/2010/main" val="731643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38</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14C72033-A18C-4595-97EE-2B7287596A70}"/>
              </a:ext>
            </a:extLst>
          </p:cNvPr>
          <p:cNvPicPr>
            <a:picLocks noChangeAspect="1"/>
          </p:cNvPicPr>
          <p:nvPr/>
        </p:nvPicPr>
        <p:blipFill>
          <a:blip r:embed="rId2"/>
          <a:stretch>
            <a:fillRect/>
          </a:stretch>
        </p:blipFill>
        <p:spPr>
          <a:xfrm>
            <a:off x="0" y="737536"/>
            <a:ext cx="9144000" cy="5382927"/>
          </a:xfrm>
          <a:prstGeom prst="rect">
            <a:avLst/>
          </a:prstGeom>
        </p:spPr>
      </p:pic>
    </p:spTree>
    <p:extLst>
      <p:ext uri="{BB962C8B-B14F-4D97-AF65-F5344CB8AC3E}">
        <p14:creationId xmlns:p14="http://schemas.microsoft.com/office/powerpoint/2010/main" val="2615586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39</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E08CDA75-7005-4C1F-8E67-C013B0E9D01D}"/>
              </a:ext>
            </a:extLst>
          </p:cNvPr>
          <p:cNvPicPr>
            <a:picLocks noChangeAspect="1"/>
          </p:cNvPicPr>
          <p:nvPr/>
        </p:nvPicPr>
        <p:blipFill>
          <a:blip r:embed="rId2"/>
          <a:stretch>
            <a:fillRect/>
          </a:stretch>
        </p:blipFill>
        <p:spPr>
          <a:xfrm>
            <a:off x="0" y="732722"/>
            <a:ext cx="9144000" cy="5392556"/>
          </a:xfrm>
          <a:prstGeom prst="rect">
            <a:avLst/>
          </a:prstGeom>
        </p:spPr>
      </p:pic>
    </p:spTree>
    <p:extLst>
      <p:ext uri="{BB962C8B-B14F-4D97-AF65-F5344CB8AC3E}">
        <p14:creationId xmlns:p14="http://schemas.microsoft.com/office/powerpoint/2010/main" val="1309823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62104846-FB8D-42C7-95CA-54FA02AD8C5A}"/>
              </a:ext>
            </a:extLst>
          </p:cNvPr>
          <p:cNvSpPr>
            <a:spLocks noGrp="1"/>
          </p:cNvSpPr>
          <p:nvPr>
            <p:ph type="sldNum" sz="quarter" idx="4"/>
          </p:nvPr>
        </p:nvSpPr>
        <p:spPr/>
        <p:txBody>
          <a:bodyPr/>
          <a:lstStyle/>
          <a:p>
            <a:fld id="{08DCC1CA-BC64-9342-9FC6-0A703FD15379}" type="slidenum">
              <a:rPr lang="en-US" smtClean="0"/>
              <a:pPr/>
              <a:t>4</a:t>
            </a:fld>
            <a:endParaRPr lang="en-US" dirty="0"/>
          </a:p>
        </p:txBody>
      </p:sp>
      <p:sp>
        <p:nvSpPr>
          <p:cNvPr id="5" name="Título 4">
            <a:extLst>
              <a:ext uri="{FF2B5EF4-FFF2-40B4-BE49-F238E27FC236}">
                <a16:creationId xmlns:a16="http://schemas.microsoft.com/office/drawing/2014/main" id="{99A29BAE-9F9D-4F1D-9100-3D160FBED881}"/>
              </a:ext>
            </a:extLst>
          </p:cNvPr>
          <p:cNvSpPr>
            <a:spLocks noGrp="1"/>
          </p:cNvSpPr>
          <p:nvPr>
            <p:ph type="title"/>
          </p:nvPr>
        </p:nvSpPr>
        <p:spPr/>
        <p:txBody>
          <a:bodyPr/>
          <a:lstStyle/>
          <a:p>
            <a:pPr algn="ctr"/>
            <a:r>
              <a:rPr lang="es-MX" dirty="0"/>
              <a:t>Cuadro de Pensionados</a:t>
            </a:r>
          </a:p>
        </p:txBody>
      </p:sp>
      <p:sp>
        <p:nvSpPr>
          <p:cNvPr id="7" name="Marcador de pie de página 6">
            <a:extLst>
              <a:ext uri="{FF2B5EF4-FFF2-40B4-BE49-F238E27FC236}">
                <a16:creationId xmlns:a16="http://schemas.microsoft.com/office/drawing/2014/main" id="{8A61377D-4180-4E33-95FC-300C7FFE3886}"/>
              </a:ext>
            </a:extLst>
          </p:cNvPr>
          <p:cNvSpPr>
            <a:spLocks noGrp="1"/>
          </p:cNvSpPr>
          <p:nvPr>
            <p:ph type="ftr" sz="quarter" idx="3"/>
          </p:nvPr>
        </p:nvSpPr>
        <p:spPr/>
        <p:txBody>
          <a:bodyPr/>
          <a:lstStyle/>
          <a:p>
            <a:r>
              <a:rPr lang="es-MX" dirty="0"/>
              <a:t>Sesión Ordinaria 04/2021 del 29 de abril de 2021</a:t>
            </a:r>
          </a:p>
        </p:txBody>
      </p:sp>
      <p:sp>
        <p:nvSpPr>
          <p:cNvPr id="8" name="6 CuadroTexto">
            <a:extLst>
              <a:ext uri="{FF2B5EF4-FFF2-40B4-BE49-F238E27FC236}">
                <a16:creationId xmlns:a16="http://schemas.microsoft.com/office/drawing/2014/main" id="{9E1BF175-4AC7-4E7B-BC0D-F2ACAE9923EA}"/>
              </a:ext>
            </a:extLst>
          </p:cNvPr>
          <p:cNvSpPr txBox="1"/>
          <p:nvPr/>
        </p:nvSpPr>
        <p:spPr>
          <a:xfrm>
            <a:off x="0" y="5866541"/>
            <a:ext cx="9144000" cy="461665"/>
          </a:xfrm>
          <a:prstGeom prst="rect">
            <a:avLst/>
          </a:prstGeom>
          <a:noFill/>
        </p:spPr>
        <p:txBody>
          <a:bodyPr wrap="square" rtlCol="0">
            <a:spAutoFit/>
          </a:bodyPr>
          <a:lstStyle/>
          <a:p>
            <a:pPr marL="285750" indent="-285750" algn="just">
              <a:buFont typeface="Wingdings" panose="05000000000000000000" pitchFamily="2" charset="2"/>
              <a:buChar char="ü"/>
            </a:pPr>
            <a:r>
              <a:rPr lang="es-MX" sz="12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200" i="1" dirty="0">
                <a:solidFill>
                  <a:schemeClr val="tx1">
                    <a:lumMod val="85000"/>
                    <a:lumOff val="15000"/>
                  </a:schemeClr>
                </a:solidFill>
                <a:cs typeface="Arial" pitchFamily="34" charset="0"/>
              </a:rPr>
              <a:t>autorización de las pensiones y pagos únicos con efectos al 1 de mayo de 2021.</a:t>
            </a:r>
            <a:r>
              <a:rPr lang="es-MX" sz="1200" dirty="0">
                <a:solidFill>
                  <a:schemeClr val="tx1">
                    <a:lumMod val="85000"/>
                    <a:lumOff val="15000"/>
                  </a:schemeClr>
                </a:solidFill>
                <a:cs typeface="Arial" pitchFamily="34" charset="0"/>
              </a:rPr>
              <a:t> </a:t>
            </a:r>
          </a:p>
        </p:txBody>
      </p:sp>
      <p:pic>
        <p:nvPicPr>
          <p:cNvPr id="9" name="5 Imagen" descr="Dctos.png">
            <a:hlinkClick r:id="rId2" action="ppaction://hlinkpres?slideindex=1&amp;slidetitle="/>
            <a:extLst>
              <a:ext uri="{FF2B5EF4-FFF2-40B4-BE49-F238E27FC236}">
                <a16:creationId xmlns:a16="http://schemas.microsoft.com/office/drawing/2014/main" id="{518E24FB-A4B3-453F-BDC9-C32AFC01A21F}"/>
              </a:ext>
            </a:extLst>
          </p:cNvPr>
          <p:cNvPicPr>
            <a:picLocks noChangeAspect="1"/>
          </p:cNvPicPr>
          <p:nvPr/>
        </p:nvPicPr>
        <p:blipFill>
          <a:blip r:embed="rId3" cstate="print"/>
          <a:stretch>
            <a:fillRect/>
          </a:stretch>
        </p:blipFill>
        <p:spPr>
          <a:xfrm>
            <a:off x="8620741" y="1545086"/>
            <a:ext cx="390190" cy="364335"/>
          </a:xfrm>
          <a:prstGeom prst="rect">
            <a:avLst/>
          </a:prstGeom>
        </p:spPr>
      </p:pic>
      <p:sp>
        <p:nvSpPr>
          <p:cNvPr id="10" name="17 CuadroTexto">
            <a:extLst>
              <a:ext uri="{FF2B5EF4-FFF2-40B4-BE49-F238E27FC236}">
                <a16:creationId xmlns:a16="http://schemas.microsoft.com/office/drawing/2014/main" id="{62660DB9-D0C7-4418-A47C-4A8E1103BA8A}"/>
              </a:ext>
            </a:extLst>
          </p:cNvPr>
          <p:cNvSpPr txBox="1"/>
          <p:nvPr/>
        </p:nvSpPr>
        <p:spPr>
          <a:xfrm>
            <a:off x="8412618" y="1876819"/>
            <a:ext cx="792088" cy="215444"/>
          </a:xfrm>
          <a:prstGeom prst="rect">
            <a:avLst/>
          </a:prstGeom>
          <a:noFill/>
        </p:spPr>
        <p:txBody>
          <a:bodyPr wrap="square" rtlCol="0">
            <a:spAutoFit/>
          </a:bodyPr>
          <a:lstStyle/>
          <a:p>
            <a:pPr algn="ctr"/>
            <a:r>
              <a:rPr lang="es-MX" sz="800" b="1" dirty="0">
                <a:solidFill>
                  <a:schemeClr val="bg1">
                    <a:lumMod val="50000"/>
                  </a:schemeClr>
                </a:solidFill>
              </a:rPr>
              <a:t>Estadística</a:t>
            </a:r>
          </a:p>
        </p:txBody>
      </p:sp>
      <p:pic>
        <p:nvPicPr>
          <p:cNvPr id="11" name="5 Imagen" descr="Dctos.png">
            <a:hlinkClick r:id="rId4" action="ppaction://hlinkfile"/>
            <a:extLst>
              <a:ext uri="{FF2B5EF4-FFF2-40B4-BE49-F238E27FC236}">
                <a16:creationId xmlns:a16="http://schemas.microsoft.com/office/drawing/2014/main" id="{5FC95203-A73F-41BB-9C43-F3E659873BD0}"/>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589119" y="2140314"/>
            <a:ext cx="420077" cy="392242"/>
          </a:xfrm>
          <a:prstGeom prst="rect">
            <a:avLst/>
          </a:prstGeom>
        </p:spPr>
      </p:pic>
      <p:sp>
        <p:nvSpPr>
          <p:cNvPr id="12" name="17 CuadroTexto">
            <a:extLst>
              <a:ext uri="{FF2B5EF4-FFF2-40B4-BE49-F238E27FC236}">
                <a16:creationId xmlns:a16="http://schemas.microsoft.com/office/drawing/2014/main" id="{A095586B-8B46-4F77-8D9B-1DDEEA4EED52}"/>
              </a:ext>
            </a:extLst>
          </p:cNvPr>
          <p:cNvSpPr txBox="1"/>
          <p:nvPr/>
        </p:nvSpPr>
        <p:spPr>
          <a:xfrm>
            <a:off x="8380965" y="2478608"/>
            <a:ext cx="855394" cy="215444"/>
          </a:xfrm>
          <a:prstGeom prst="rect">
            <a:avLst/>
          </a:prstGeom>
          <a:noFill/>
        </p:spPr>
        <p:txBody>
          <a:bodyPr wrap="square" rtlCol="0">
            <a:spAutoFit/>
          </a:bodyPr>
          <a:lstStyle/>
          <a:p>
            <a:pPr algn="ctr"/>
            <a:r>
              <a:rPr lang="es-MX" sz="800" b="1" dirty="0">
                <a:solidFill>
                  <a:schemeClr val="bg1">
                    <a:lumMod val="50000"/>
                  </a:schemeClr>
                </a:solidFill>
              </a:rPr>
              <a:t>Altas y Bajas</a:t>
            </a:r>
          </a:p>
        </p:txBody>
      </p:sp>
      <p:pic>
        <p:nvPicPr>
          <p:cNvPr id="13" name="5 Imagen" descr="Dctos.png">
            <a:hlinkClick r:id="rId6" action="ppaction://hlinkpres?slideindex=1&amp;slidetitle="/>
            <a:extLst>
              <a:ext uri="{FF2B5EF4-FFF2-40B4-BE49-F238E27FC236}">
                <a16:creationId xmlns:a16="http://schemas.microsoft.com/office/drawing/2014/main" id="{00946B9C-2CC9-4C71-8788-C7D5756209C6}"/>
              </a:ext>
            </a:extLst>
          </p:cNvPr>
          <p:cNvPicPr>
            <a:picLocks noChangeAspect="1"/>
          </p:cNvPicPr>
          <p:nvPr/>
        </p:nvPicPr>
        <p:blipFill>
          <a:blip r:embed="rId5" cstate="print">
            <a:clrChange>
              <a:clrFrom>
                <a:srgbClr val="FEFEFE"/>
              </a:clrFrom>
              <a:clrTo>
                <a:srgbClr val="FEFEFE">
                  <a:alpha val="0"/>
                </a:srgbClr>
              </a:clrTo>
            </a:clrChange>
          </a:blip>
          <a:stretch>
            <a:fillRect/>
          </a:stretch>
        </p:blipFill>
        <p:spPr>
          <a:xfrm>
            <a:off x="8568008" y="890323"/>
            <a:ext cx="441188" cy="396876"/>
          </a:xfrm>
          <a:prstGeom prst="rect">
            <a:avLst/>
          </a:prstGeom>
        </p:spPr>
      </p:pic>
      <p:sp>
        <p:nvSpPr>
          <p:cNvPr id="14" name="17 CuadroTexto">
            <a:extLst>
              <a:ext uri="{FF2B5EF4-FFF2-40B4-BE49-F238E27FC236}">
                <a16:creationId xmlns:a16="http://schemas.microsoft.com/office/drawing/2014/main" id="{8E93942B-7B5D-49A1-937F-651359E64153}"/>
              </a:ext>
            </a:extLst>
          </p:cNvPr>
          <p:cNvSpPr txBox="1"/>
          <p:nvPr/>
        </p:nvSpPr>
        <p:spPr>
          <a:xfrm>
            <a:off x="8417417" y="1286630"/>
            <a:ext cx="792088" cy="215444"/>
          </a:xfrm>
          <a:prstGeom prst="rect">
            <a:avLst/>
          </a:prstGeom>
          <a:noFill/>
        </p:spPr>
        <p:txBody>
          <a:bodyPr wrap="square" rtlCol="0">
            <a:spAutoFit/>
          </a:bodyPr>
          <a:lstStyle/>
          <a:p>
            <a:pPr algn="ctr"/>
            <a:r>
              <a:rPr lang="es-MX" sz="800" b="1" dirty="0">
                <a:solidFill>
                  <a:schemeClr val="bg1">
                    <a:lumMod val="50000"/>
                  </a:schemeClr>
                </a:solidFill>
              </a:rPr>
              <a:t>&gt;$50,000</a:t>
            </a:r>
          </a:p>
        </p:txBody>
      </p:sp>
      <p:pic>
        <p:nvPicPr>
          <p:cNvPr id="15" name="5 Imagen" descr="Dctos.png">
            <a:hlinkClick r:id="rId7" action="ppaction://hlinkpres?slideindex=1&amp;slidetitle="/>
            <a:extLst>
              <a:ext uri="{FF2B5EF4-FFF2-40B4-BE49-F238E27FC236}">
                <a16:creationId xmlns:a16="http://schemas.microsoft.com/office/drawing/2014/main" id="{21E0033C-F0E8-4148-8F4B-88B6122D8986}"/>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620741" y="2684988"/>
            <a:ext cx="419373" cy="391584"/>
          </a:xfrm>
          <a:prstGeom prst="rect">
            <a:avLst/>
          </a:prstGeom>
        </p:spPr>
      </p:pic>
      <p:sp>
        <p:nvSpPr>
          <p:cNvPr id="16" name="17 CuadroTexto">
            <a:extLst>
              <a:ext uri="{FF2B5EF4-FFF2-40B4-BE49-F238E27FC236}">
                <a16:creationId xmlns:a16="http://schemas.microsoft.com/office/drawing/2014/main" id="{B1AB5C4C-518D-49E7-8AD4-703BE22D2F89}"/>
              </a:ext>
            </a:extLst>
          </p:cNvPr>
          <p:cNvSpPr txBox="1"/>
          <p:nvPr/>
        </p:nvSpPr>
        <p:spPr>
          <a:xfrm>
            <a:off x="8389067" y="3120198"/>
            <a:ext cx="880042" cy="338554"/>
          </a:xfrm>
          <a:prstGeom prst="rect">
            <a:avLst/>
          </a:prstGeom>
          <a:noFill/>
        </p:spPr>
        <p:txBody>
          <a:bodyPr wrap="square" rtlCol="0">
            <a:spAutoFit/>
          </a:bodyPr>
          <a:lstStyle/>
          <a:p>
            <a:pPr algn="ctr"/>
            <a:r>
              <a:rPr lang="es-MX" sz="800" b="1" dirty="0">
                <a:solidFill>
                  <a:schemeClr val="bg1">
                    <a:lumMod val="50000"/>
                  </a:schemeClr>
                </a:solidFill>
              </a:rPr>
              <a:t>Comparativo Altas y Bajas</a:t>
            </a:r>
          </a:p>
        </p:txBody>
      </p:sp>
      <p:pic>
        <p:nvPicPr>
          <p:cNvPr id="17" name="Imagen 16">
            <a:extLst>
              <a:ext uri="{FF2B5EF4-FFF2-40B4-BE49-F238E27FC236}">
                <a16:creationId xmlns:a16="http://schemas.microsoft.com/office/drawing/2014/main" id="{05942597-762A-44F2-AE42-967543744A84}"/>
              </a:ext>
            </a:extLst>
          </p:cNvPr>
          <p:cNvPicPr>
            <a:picLocks noChangeAspect="1"/>
          </p:cNvPicPr>
          <p:nvPr/>
        </p:nvPicPr>
        <p:blipFill>
          <a:blip r:embed="rId8"/>
          <a:stretch>
            <a:fillRect/>
          </a:stretch>
        </p:blipFill>
        <p:spPr>
          <a:xfrm>
            <a:off x="125506" y="863261"/>
            <a:ext cx="8287112" cy="4797464"/>
          </a:xfrm>
          <a:prstGeom prst="rect">
            <a:avLst/>
          </a:prstGeom>
        </p:spPr>
      </p:pic>
    </p:spTree>
    <p:extLst>
      <p:ext uri="{BB962C8B-B14F-4D97-AF65-F5344CB8AC3E}">
        <p14:creationId xmlns:p14="http://schemas.microsoft.com/office/powerpoint/2010/main" val="1358509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40</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3E064D27-E368-4BBF-83C9-DA77865A729A}"/>
              </a:ext>
            </a:extLst>
          </p:cNvPr>
          <p:cNvPicPr>
            <a:picLocks noChangeAspect="1"/>
          </p:cNvPicPr>
          <p:nvPr/>
        </p:nvPicPr>
        <p:blipFill>
          <a:blip r:embed="rId2"/>
          <a:stretch>
            <a:fillRect/>
          </a:stretch>
        </p:blipFill>
        <p:spPr>
          <a:xfrm>
            <a:off x="0" y="729704"/>
            <a:ext cx="9144000" cy="5546630"/>
          </a:xfrm>
          <a:prstGeom prst="rect">
            <a:avLst/>
          </a:prstGeom>
        </p:spPr>
      </p:pic>
    </p:spTree>
    <p:extLst>
      <p:ext uri="{BB962C8B-B14F-4D97-AF65-F5344CB8AC3E}">
        <p14:creationId xmlns:p14="http://schemas.microsoft.com/office/powerpoint/2010/main" val="16286112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41</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38EC35AA-ADB2-4878-B618-7C8F83F204E9}"/>
              </a:ext>
            </a:extLst>
          </p:cNvPr>
          <p:cNvPicPr>
            <a:picLocks noChangeAspect="1"/>
          </p:cNvPicPr>
          <p:nvPr/>
        </p:nvPicPr>
        <p:blipFill>
          <a:blip r:embed="rId2"/>
          <a:stretch>
            <a:fillRect/>
          </a:stretch>
        </p:blipFill>
        <p:spPr>
          <a:xfrm>
            <a:off x="0" y="732722"/>
            <a:ext cx="9144000" cy="5392556"/>
          </a:xfrm>
          <a:prstGeom prst="rect">
            <a:avLst/>
          </a:prstGeom>
        </p:spPr>
      </p:pic>
    </p:spTree>
    <p:extLst>
      <p:ext uri="{BB962C8B-B14F-4D97-AF65-F5344CB8AC3E}">
        <p14:creationId xmlns:p14="http://schemas.microsoft.com/office/powerpoint/2010/main" val="1970885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42</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2BD86F67-238B-48DE-BFF0-1E30F78EB154}"/>
              </a:ext>
            </a:extLst>
          </p:cNvPr>
          <p:cNvPicPr>
            <a:picLocks noChangeAspect="1"/>
          </p:cNvPicPr>
          <p:nvPr/>
        </p:nvPicPr>
        <p:blipFill>
          <a:blip r:embed="rId2"/>
          <a:stretch>
            <a:fillRect/>
          </a:stretch>
        </p:blipFill>
        <p:spPr>
          <a:xfrm>
            <a:off x="0" y="1613827"/>
            <a:ext cx="9144000" cy="3630346"/>
          </a:xfrm>
          <a:prstGeom prst="rect">
            <a:avLst/>
          </a:prstGeom>
        </p:spPr>
      </p:pic>
    </p:spTree>
    <p:extLst>
      <p:ext uri="{BB962C8B-B14F-4D97-AF65-F5344CB8AC3E}">
        <p14:creationId xmlns:p14="http://schemas.microsoft.com/office/powerpoint/2010/main" val="40008646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43</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09CE2C03-DEC5-4DF3-BA8A-C24A561AA88D}"/>
              </a:ext>
            </a:extLst>
          </p:cNvPr>
          <p:cNvPicPr>
            <a:picLocks noChangeAspect="1"/>
          </p:cNvPicPr>
          <p:nvPr/>
        </p:nvPicPr>
        <p:blipFill>
          <a:blip r:embed="rId2"/>
          <a:stretch>
            <a:fillRect/>
          </a:stretch>
        </p:blipFill>
        <p:spPr>
          <a:xfrm>
            <a:off x="0" y="869762"/>
            <a:ext cx="9144000" cy="5118475"/>
          </a:xfrm>
          <a:prstGeom prst="rect">
            <a:avLst/>
          </a:prstGeom>
        </p:spPr>
      </p:pic>
    </p:spTree>
    <p:extLst>
      <p:ext uri="{BB962C8B-B14F-4D97-AF65-F5344CB8AC3E}">
        <p14:creationId xmlns:p14="http://schemas.microsoft.com/office/powerpoint/2010/main" val="10104919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44</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3E7CA32D-E16F-4BD9-95AF-15EE7CA0FB78}"/>
              </a:ext>
            </a:extLst>
          </p:cNvPr>
          <p:cNvPicPr>
            <a:picLocks noChangeAspect="1"/>
          </p:cNvPicPr>
          <p:nvPr/>
        </p:nvPicPr>
        <p:blipFill>
          <a:blip r:embed="rId2"/>
          <a:stretch>
            <a:fillRect/>
          </a:stretch>
        </p:blipFill>
        <p:spPr>
          <a:xfrm>
            <a:off x="0" y="777418"/>
            <a:ext cx="9144000" cy="5303163"/>
          </a:xfrm>
          <a:prstGeom prst="rect">
            <a:avLst/>
          </a:prstGeom>
        </p:spPr>
      </p:pic>
    </p:spTree>
    <p:extLst>
      <p:ext uri="{BB962C8B-B14F-4D97-AF65-F5344CB8AC3E}">
        <p14:creationId xmlns:p14="http://schemas.microsoft.com/office/powerpoint/2010/main" val="37041627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45</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45FDDEEA-A967-4227-B4F7-464A3BD81FE2}"/>
              </a:ext>
            </a:extLst>
          </p:cNvPr>
          <p:cNvPicPr>
            <a:picLocks noChangeAspect="1"/>
          </p:cNvPicPr>
          <p:nvPr/>
        </p:nvPicPr>
        <p:blipFill>
          <a:blip r:embed="rId2"/>
          <a:stretch>
            <a:fillRect/>
          </a:stretch>
        </p:blipFill>
        <p:spPr>
          <a:xfrm>
            <a:off x="0" y="759093"/>
            <a:ext cx="9144000" cy="5487851"/>
          </a:xfrm>
          <a:prstGeom prst="rect">
            <a:avLst/>
          </a:prstGeom>
        </p:spPr>
      </p:pic>
    </p:spTree>
    <p:extLst>
      <p:ext uri="{BB962C8B-B14F-4D97-AF65-F5344CB8AC3E}">
        <p14:creationId xmlns:p14="http://schemas.microsoft.com/office/powerpoint/2010/main" val="16923657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46</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6C110A9A-B02B-4A51-9B8B-5143868B0460}"/>
              </a:ext>
            </a:extLst>
          </p:cNvPr>
          <p:cNvPicPr>
            <a:picLocks noChangeAspect="1"/>
          </p:cNvPicPr>
          <p:nvPr/>
        </p:nvPicPr>
        <p:blipFill>
          <a:blip r:embed="rId2"/>
          <a:stretch>
            <a:fillRect/>
          </a:stretch>
        </p:blipFill>
        <p:spPr>
          <a:xfrm>
            <a:off x="0" y="865364"/>
            <a:ext cx="9144000" cy="5127271"/>
          </a:xfrm>
          <a:prstGeom prst="rect">
            <a:avLst/>
          </a:prstGeom>
        </p:spPr>
      </p:pic>
    </p:spTree>
    <p:extLst>
      <p:ext uri="{BB962C8B-B14F-4D97-AF65-F5344CB8AC3E}">
        <p14:creationId xmlns:p14="http://schemas.microsoft.com/office/powerpoint/2010/main" val="1380920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47</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83A14354-3FAB-4480-BE7E-B5A53FE5A219}"/>
              </a:ext>
            </a:extLst>
          </p:cNvPr>
          <p:cNvPicPr>
            <a:picLocks noChangeAspect="1"/>
          </p:cNvPicPr>
          <p:nvPr/>
        </p:nvPicPr>
        <p:blipFill>
          <a:blip r:embed="rId2"/>
          <a:stretch>
            <a:fillRect/>
          </a:stretch>
        </p:blipFill>
        <p:spPr>
          <a:xfrm>
            <a:off x="0" y="777418"/>
            <a:ext cx="9144000" cy="5303163"/>
          </a:xfrm>
          <a:prstGeom prst="rect">
            <a:avLst/>
          </a:prstGeom>
        </p:spPr>
      </p:pic>
    </p:spTree>
    <p:extLst>
      <p:ext uri="{BB962C8B-B14F-4D97-AF65-F5344CB8AC3E}">
        <p14:creationId xmlns:p14="http://schemas.microsoft.com/office/powerpoint/2010/main" val="6585918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48</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BF8A8C4F-5EA7-4E50-B629-0C308223D81A}"/>
              </a:ext>
            </a:extLst>
          </p:cNvPr>
          <p:cNvPicPr>
            <a:picLocks noChangeAspect="1"/>
          </p:cNvPicPr>
          <p:nvPr/>
        </p:nvPicPr>
        <p:blipFill>
          <a:blip r:embed="rId2"/>
          <a:stretch>
            <a:fillRect/>
          </a:stretch>
        </p:blipFill>
        <p:spPr>
          <a:xfrm>
            <a:off x="0" y="865364"/>
            <a:ext cx="9144000" cy="5127271"/>
          </a:xfrm>
          <a:prstGeom prst="rect">
            <a:avLst/>
          </a:prstGeom>
        </p:spPr>
      </p:pic>
    </p:spTree>
    <p:extLst>
      <p:ext uri="{BB962C8B-B14F-4D97-AF65-F5344CB8AC3E}">
        <p14:creationId xmlns:p14="http://schemas.microsoft.com/office/powerpoint/2010/main" val="2857682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49</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8" name="Imagen 7">
            <a:extLst>
              <a:ext uri="{FF2B5EF4-FFF2-40B4-BE49-F238E27FC236}">
                <a16:creationId xmlns:a16="http://schemas.microsoft.com/office/drawing/2014/main" id="{957E7BED-D6BB-4A23-8DE8-EA115DE756D1}"/>
              </a:ext>
            </a:extLst>
          </p:cNvPr>
          <p:cNvPicPr>
            <a:picLocks noChangeAspect="1"/>
          </p:cNvPicPr>
          <p:nvPr/>
        </p:nvPicPr>
        <p:blipFill>
          <a:blip r:embed="rId2"/>
          <a:stretch>
            <a:fillRect/>
          </a:stretch>
        </p:blipFill>
        <p:spPr>
          <a:xfrm>
            <a:off x="0" y="865364"/>
            <a:ext cx="9144000" cy="5127271"/>
          </a:xfrm>
          <a:prstGeom prst="rect">
            <a:avLst/>
          </a:prstGeom>
        </p:spPr>
      </p:pic>
    </p:spTree>
    <p:extLst>
      <p:ext uri="{BB962C8B-B14F-4D97-AF65-F5344CB8AC3E}">
        <p14:creationId xmlns:p14="http://schemas.microsoft.com/office/powerpoint/2010/main" val="491667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544204" y="2693987"/>
            <a:ext cx="5742296" cy="1470025"/>
          </a:xfrm>
        </p:spPr>
        <p:txBody>
          <a:bodyPr/>
          <a:lstStyle/>
          <a:p>
            <a:r>
              <a:rPr lang="es-MX" dirty="0"/>
              <a:t>4. Estados Financieros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57200" y="3794077"/>
            <a:ext cx="5742296" cy="1581173"/>
          </a:xfrm>
        </p:spPr>
        <p:txBody>
          <a:bodyPr/>
          <a:lstStyle/>
          <a:p>
            <a:r>
              <a:rPr lang="es-MX" dirty="0"/>
              <a:t>Marzo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fld id="{08DCC1CA-BC64-9342-9FC6-0A703FD15379}" type="slidenum">
              <a:rPr lang="en-US" smtClean="0"/>
              <a:t>5</a:t>
            </a:fld>
            <a:endParaRPr lang="en-US" dirty="0"/>
          </a:p>
        </p:txBody>
      </p:sp>
      <p:sp>
        <p:nvSpPr>
          <p:cNvPr id="6" name="Rectángulo 5">
            <a:extLst>
              <a:ext uri="{FF2B5EF4-FFF2-40B4-BE49-F238E27FC236}">
                <a16:creationId xmlns:a16="http://schemas.microsoft.com/office/drawing/2014/main" id="{AE8E05CB-14D8-43F6-AF8F-861C0C8F4B23}"/>
              </a:ext>
            </a:extLst>
          </p:cNvPr>
          <p:cNvSpPr/>
          <p:nvPr/>
        </p:nvSpPr>
        <p:spPr>
          <a:xfrm>
            <a:off x="648750" y="5644343"/>
            <a:ext cx="8351949"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cuatro del orden del día, relativo a la presentación los </a:t>
            </a:r>
            <a:r>
              <a:rPr lang="es-MX" sz="1200" i="1" dirty="0"/>
              <a:t>Estados Financieros</a:t>
            </a:r>
            <a:r>
              <a:rPr lang="es-MX" sz="1200" dirty="0"/>
              <a:t>, el Director General del Instituto de Pensiones del Estado de Jalisco, Héctor Pizano Ramos, con fundamento en lo establecido en el artículo 154 fracción XVIII de la Ley del Instituto de Pensiones del Estado de Jalisco, presenta los </a:t>
            </a:r>
            <a:r>
              <a:rPr lang="es-MX" sz="1200" i="1" dirty="0"/>
              <a:t>Estados Financieros</a:t>
            </a:r>
            <a:r>
              <a:rPr lang="es-MX" sz="1200" dirty="0"/>
              <a:t> al mes de marzo 2021, conforme al siguiente reporte:</a:t>
            </a:r>
          </a:p>
        </p:txBody>
      </p:sp>
    </p:spTree>
    <p:extLst>
      <p:ext uri="{BB962C8B-B14F-4D97-AF65-F5344CB8AC3E}">
        <p14:creationId xmlns:p14="http://schemas.microsoft.com/office/powerpoint/2010/main" val="3335804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8CC28B-40B0-4625-AE76-92514125C89B}"/>
              </a:ext>
            </a:extLst>
          </p:cNvPr>
          <p:cNvSpPr>
            <a:spLocks noGrp="1"/>
          </p:cNvSpPr>
          <p:nvPr>
            <p:ph type="ftr" sz="quarter" idx="11"/>
          </p:nvPr>
        </p:nvSpPr>
        <p:spPr>
          <a:xfrm>
            <a:off x="2880691" y="6451112"/>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046F1428-E8F3-461C-825A-AA6E205004CC}"/>
              </a:ext>
            </a:extLst>
          </p:cNvPr>
          <p:cNvSpPr>
            <a:spLocks noGrp="1"/>
          </p:cNvSpPr>
          <p:nvPr>
            <p:ph type="sldNum" sz="quarter" idx="12"/>
          </p:nvPr>
        </p:nvSpPr>
        <p:spPr>
          <a:xfrm>
            <a:off x="7010400" y="6474929"/>
            <a:ext cx="2133600" cy="365125"/>
          </a:xfrm>
        </p:spPr>
        <p:txBody>
          <a:bodyPr/>
          <a:lstStyle/>
          <a:p>
            <a:fld id="{CF5E58AE-96D2-45FC-96FE-2B21174429C3}" type="slidenum">
              <a:rPr lang="es-MX" smtClean="0"/>
              <a:t>50</a:t>
            </a:fld>
            <a:endParaRPr lang="es-MX" dirty="0"/>
          </a:p>
        </p:txBody>
      </p:sp>
      <p:sp>
        <p:nvSpPr>
          <p:cNvPr id="6" name="Título 3">
            <a:extLst>
              <a:ext uri="{FF2B5EF4-FFF2-40B4-BE49-F238E27FC236}">
                <a16:creationId xmlns:a16="http://schemas.microsoft.com/office/drawing/2014/main" id="{90851F06-600C-406E-AD7B-EA57BFBFB276}"/>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D7500A6B-E61C-4419-987F-6974744830AF}"/>
              </a:ext>
            </a:extLst>
          </p:cNvPr>
          <p:cNvPicPr>
            <a:picLocks noChangeAspect="1"/>
          </p:cNvPicPr>
          <p:nvPr/>
        </p:nvPicPr>
        <p:blipFill>
          <a:blip r:embed="rId2"/>
          <a:stretch>
            <a:fillRect/>
          </a:stretch>
        </p:blipFill>
        <p:spPr>
          <a:xfrm>
            <a:off x="0" y="2391233"/>
            <a:ext cx="9144000" cy="2075533"/>
          </a:xfrm>
          <a:prstGeom prst="rect">
            <a:avLst/>
          </a:prstGeom>
        </p:spPr>
      </p:pic>
    </p:spTree>
    <p:extLst>
      <p:ext uri="{BB962C8B-B14F-4D97-AF65-F5344CB8AC3E}">
        <p14:creationId xmlns:p14="http://schemas.microsoft.com/office/powerpoint/2010/main" val="31079032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0" y="609377"/>
            <a:ext cx="2940686" cy="369332"/>
          </a:xfrm>
          <a:prstGeom prst="rect">
            <a:avLst/>
          </a:prstGeom>
        </p:spPr>
        <p:txBody>
          <a:bodyPr wrap="square">
            <a:spAutoFit/>
          </a:bodyPr>
          <a:lstStyle/>
          <a:p>
            <a:r>
              <a:rPr lang="es-MX" b="1" dirty="0">
                <a:solidFill>
                  <a:schemeClr val="accent1">
                    <a:lumMod val="50000"/>
                  </a:schemeClr>
                </a:solidFill>
              </a:rPr>
              <a:t>INGRESOS  EFECTIVOS</a:t>
            </a:r>
          </a:p>
        </p:txBody>
      </p:sp>
      <p:sp>
        <p:nvSpPr>
          <p:cNvPr id="3" name="Marcador de pie de página 2">
            <a:extLst>
              <a:ext uri="{FF2B5EF4-FFF2-40B4-BE49-F238E27FC236}">
                <a16:creationId xmlns:a16="http://schemas.microsoft.com/office/drawing/2014/main" id="{C89ABE49-9BB8-4D66-BD70-890AA703032B}"/>
              </a:ext>
            </a:extLst>
          </p:cNvPr>
          <p:cNvSpPr>
            <a:spLocks noGrp="1"/>
          </p:cNvSpPr>
          <p:nvPr>
            <p:ph type="ftr" sz="quarter" idx="11"/>
          </p:nvPr>
        </p:nvSpPr>
        <p:spPr>
          <a:xfrm>
            <a:off x="2865326" y="6443041"/>
            <a:ext cx="3413348"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89B489BB-4815-4F90-A17E-028A599EC8EB}"/>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51</a:t>
            </a:fld>
            <a:endParaRPr lang="es-MX" dirty="0"/>
          </a:p>
        </p:txBody>
      </p:sp>
      <p:sp>
        <p:nvSpPr>
          <p:cNvPr id="9" name="Título 3">
            <a:extLst>
              <a:ext uri="{FF2B5EF4-FFF2-40B4-BE49-F238E27FC236}">
                <a16:creationId xmlns:a16="http://schemas.microsoft.com/office/drawing/2014/main" id="{13D567C3-5A92-4BB1-A1A2-88AE4B6A32D8}"/>
              </a:ext>
            </a:extLst>
          </p:cNvPr>
          <p:cNvSpPr txBox="1">
            <a:spLocks/>
          </p:cNvSpPr>
          <p:nvPr/>
        </p:nvSpPr>
        <p:spPr>
          <a:xfrm>
            <a:off x="1697366" y="-53008"/>
            <a:ext cx="6742300" cy="614587"/>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10" name="Imagen 9">
            <a:extLst>
              <a:ext uri="{FF2B5EF4-FFF2-40B4-BE49-F238E27FC236}">
                <a16:creationId xmlns:a16="http://schemas.microsoft.com/office/drawing/2014/main" id="{6D4DD69A-D0A3-4BC4-BF64-D13DC1C4810F}"/>
              </a:ext>
            </a:extLst>
          </p:cNvPr>
          <p:cNvPicPr>
            <a:picLocks noChangeAspect="1"/>
          </p:cNvPicPr>
          <p:nvPr/>
        </p:nvPicPr>
        <p:blipFill>
          <a:blip r:embed="rId2"/>
          <a:stretch>
            <a:fillRect/>
          </a:stretch>
        </p:blipFill>
        <p:spPr>
          <a:xfrm>
            <a:off x="1234645" y="978709"/>
            <a:ext cx="6674709" cy="2409160"/>
          </a:xfrm>
          <a:prstGeom prst="rect">
            <a:avLst/>
          </a:prstGeom>
        </p:spPr>
      </p:pic>
      <p:pic>
        <p:nvPicPr>
          <p:cNvPr id="11" name="Imagen 10">
            <a:extLst>
              <a:ext uri="{FF2B5EF4-FFF2-40B4-BE49-F238E27FC236}">
                <a16:creationId xmlns:a16="http://schemas.microsoft.com/office/drawing/2014/main" id="{4817EA29-4724-4143-A56C-03F5F3E5CFB1}"/>
              </a:ext>
            </a:extLst>
          </p:cNvPr>
          <p:cNvPicPr>
            <a:picLocks noChangeAspect="1"/>
          </p:cNvPicPr>
          <p:nvPr/>
        </p:nvPicPr>
        <p:blipFill rotWithShape="1">
          <a:blip r:embed="rId3"/>
          <a:srcRect l="10596" r="5696"/>
          <a:stretch/>
        </p:blipFill>
        <p:spPr>
          <a:xfrm>
            <a:off x="1587742" y="3616751"/>
            <a:ext cx="5968516" cy="2795381"/>
          </a:xfrm>
          <a:prstGeom prst="rect">
            <a:avLst/>
          </a:prstGeom>
        </p:spPr>
      </p:pic>
    </p:spTree>
    <p:extLst>
      <p:ext uri="{BB962C8B-B14F-4D97-AF65-F5344CB8AC3E}">
        <p14:creationId xmlns:p14="http://schemas.microsoft.com/office/powerpoint/2010/main" val="40089192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ie de página 2">
            <a:extLst>
              <a:ext uri="{FF2B5EF4-FFF2-40B4-BE49-F238E27FC236}">
                <a16:creationId xmlns:a16="http://schemas.microsoft.com/office/drawing/2014/main" id="{4B5FFFED-3A7B-49B0-91F0-BFA2DA06312C}"/>
              </a:ext>
            </a:extLst>
          </p:cNvPr>
          <p:cNvSpPr>
            <a:spLocks noGrp="1"/>
          </p:cNvSpPr>
          <p:nvPr>
            <p:ph type="ftr" sz="quarter" idx="11"/>
          </p:nvPr>
        </p:nvSpPr>
        <p:spPr>
          <a:xfrm>
            <a:off x="2840935" y="6443963"/>
            <a:ext cx="3462130"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885D1D38-75BB-40FB-BAC1-CFF714F50510}"/>
              </a:ext>
            </a:extLst>
          </p:cNvPr>
          <p:cNvSpPr>
            <a:spLocks noGrp="1"/>
          </p:cNvSpPr>
          <p:nvPr>
            <p:ph type="sldNum" sz="quarter" idx="12"/>
          </p:nvPr>
        </p:nvSpPr>
        <p:spPr>
          <a:xfrm>
            <a:off x="7010400" y="6448425"/>
            <a:ext cx="2133600" cy="365125"/>
          </a:xfrm>
        </p:spPr>
        <p:txBody>
          <a:bodyPr/>
          <a:lstStyle/>
          <a:p>
            <a:fld id="{CF5E58AE-96D2-45FC-96FE-2B21174429C3}" type="slidenum">
              <a:rPr lang="es-MX" smtClean="0"/>
              <a:t>52</a:t>
            </a:fld>
            <a:endParaRPr lang="es-MX" dirty="0"/>
          </a:p>
        </p:txBody>
      </p:sp>
      <p:sp>
        <p:nvSpPr>
          <p:cNvPr id="6" name="Título 3">
            <a:extLst>
              <a:ext uri="{FF2B5EF4-FFF2-40B4-BE49-F238E27FC236}">
                <a16:creationId xmlns:a16="http://schemas.microsoft.com/office/drawing/2014/main" id="{EA2BA32C-6CAF-40CF-8AC9-9AA8EADBCA5E}"/>
              </a:ext>
            </a:extLst>
          </p:cNvPr>
          <p:cNvSpPr txBox="1">
            <a:spLocks/>
          </p:cNvSpPr>
          <p:nvPr/>
        </p:nvSpPr>
        <p:spPr>
          <a:xfrm>
            <a:off x="1697366" y="-64253"/>
            <a:ext cx="6742300" cy="63409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87113DCC-046C-4399-AEA7-5F8352F1E4C8}"/>
              </a:ext>
            </a:extLst>
          </p:cNvPr>
          <p:cNvPicPr>
            <a:picLocks noChangeAspect="1"/>
          </p:cNvPicPr>
          <p:nvPr/>
        </p:nvPicPr>
        <p:blipFill>
          <a:blip r:embed="rId2"/>
          <a:stretch>
            <a:fillRect/>
          </a:stretch>
        </p:blipFill>
        <p:spPr>
          <a:xfrm>
            <a:off x="827584" y="620687"/>
            <a:ext cx="7437662" cy="5501043"/>
          </a:xfrm>
          <a:prstGeom prst="rect">
            <a:avLst/>
          </a:prstGeom>
        </p:spPr>
      </p:pic>
    </p:spTree>
    <p:extLst>
      <p:ext uri="{BB962C8B-B14F-4D97-AF65-F5344CB8AC3E}">
        <p14:creationId xmlns:p14="http://schemas.microsoft.com/office/powerpoint/2010/main" val="1584115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3008" y="652105"/>
            <a:ext cx="1802295"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C3B997B7-FF38-45B8-B3CA-D69282B217AB}"/>
              </a:ext>
            </a:extLst>
          </p:cNvPr>
          <p:cNvSpPr>
            <a:spLocks noGrp="1"/>
          </p:cNvSpPr>
          <p:nvPr>
            <p:ph type="ftr" sz="quarter" idx="11"/>
          </p:nvPr>
        </p:nvSpPr>
        <p:spPr>
          <a:xfrm>
            <a:off x="2880691" y="6430479"/>
            <a:ext cx="3382617"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2201412B-66D9-4B33-AB98-BFA2B6779FB9}"/>
              </a:ext>
            </a:extLst>
          </p:cNvPr>
          <p:cNvSpPr>
            <a:spLocks noGrp="1"/>
          </p:cNvSpPr>
          <p:nvPr>
            <p:ph type="sldNum" sz="quarter" idx="12"/>
          </p:nvPr>
        </p:nvSpPr>
        <p:spPr>
          <a:xfrm>
            <a:off x="7010400" y="6435173"/>
            <a:ext cx="2133600" cy="365125"/>
          </a:xfrm>
        </p:spPr>
        <p:txBody>
          <a:bodyPr/>
          <a:lstStyle/>
          <a:p>
            <a:fld id="{CF5E58AE-96D2-45FC-96FE-2B21174429C3}" type="slidenum">
              <a:rPr lang="es-MX" smtClean="0"/>
              <a:t>53</a:t>
            </a:fld>
            <a:endParaRPr lang="es-MX" dirty="0"/>
          </a:p>
        </p:txBody>
      </p:sp>
      <p:sp>
        <p:nvSpPr>
          <p:cNvPr id="8" name="Título 3">
            <a:extLst>
              <a:ext uri="{FF2B5EF4-FFF2-40B4-BE49-F238E27FC236}">
                <a16:creationId xmlns:a16="http://schemas.microsoft.com/office/drawing/2014/main" id="{F5195033-7E01-42AB-8898-71621DCB4335}"/>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DBAEF19A-AC57-4DAE-8E33-4EBD62021F20}"/>
              </a:ext>
            </a:extLst>
          </p:cNvPr>
          <p:cNvPicPr>
            <a:picLocks noChangeAspect="1"/>
          </p:cNvPicPr>
          <p:nvPr/>
        </p:nvPicPr>
        <p:blipFill>
          <a:blip r:embed="rId2"/>
          <a:stretch>
            <a:fillRect/>
          </a:stretch>
        </p:blipFill>
        <p:spPr>
          <a:xfrm>
            <a:off x="2239255" y="808185"/>
            <a:ext cx="4665488" cy="5622294"/>
          </a:xfrm>
          <a:prstGeom prst="rect">
            <a:avLst/>
          </a:prstGeom>
        </p:spPr>
      </p:pic>
    </p:spTree>
    <p:extLst>
      <p:ext uri="{BB962C8B-B14F-4D97-AF65-F5344CB8AC3E}">
        <p14:creationId xmlns:p14="http://schemas.microsoft.com/office/powerpoint/2010/main" val="4475133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1815547"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1"/>
          </p:nvPr>
        </p:nvSpPr>
        <p:spPr>
          <a:xfrm>
            <a:off x="2854187" y="6428214"/>
            <a:ext cx="3435626"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2"/>
          </p:nvPr>
        </p:nvSpPr>
        <p:spPr>
          <a:xfrm>
            <a:off x="7010400" y="6448424"/>
            <a:ext cx="2133600" cy="365125"/>
          </a:xfrm>
        </p:spPr>
        <p:txBody>
          <a:bodyPr/>
          <a:lstStyle/>
          <a:p>
            <a:fld id="{CF5E58AE-96D2-45FC-96FE-2B21174429C3}" type="slidenum">
              <a:rPr lang="es-MX" smtClean="0"/>
              <a:t>54</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7E639FFA-A647-4742-8F1E-8A1554EC724E}"/>
              </a:ext>
            </a:extLst>
          </p:cNvPr>
          <p:cNvPicPr>
            <a:picLocks noChangeAspect="1"/>
          </p:cNvPicPr>
          <p:nvPr/>
        </p:nvPicPr>
        <p:blipFill>
          <a:blip r:embed="rId2"/>
          <a:stretch>
            <a:fillRect/>
          </a:stretch>
        </p:blipFill>
        <p:spPr>
          <a:xfrm>
            <a:off x="2239256" y="1015026"/>
            <a:ext cx="4665488" cy="5355774"/>
          </a:xfrm>
          <a:prstGeom prst="rect">
            <a:avLst/>
          </a:prstGeom>
        </p:spPr>
      </p:pic>
    </p:spTree>
    <p:extLst>
      <p:ext uri="{BB962C8B-B14F-4D97-AF65-F5344CB8AC3E}">
        <p14:creationId xmlns:p14="http://schemas.microsoft.com/office/powerpoint/2010/main" val="27895518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39756" y="638853"/>
            <a:ext cx="1802295"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FD2B895F-C2CA-4CF2-A6F2-2F13AABC91FE}"/>
              </a:ext>
            </a:extLst>
          </p:cNvPr>
          <p:cNvSpPr>
            <a:spLocks noGrp="1"/>
          </p:cNvSpPr>
          <p:nvPr>
            <p:ph type="ftr" sz="quarter" idx="11"/>
          </p:nvPr>
        </p:nvSpPr>
        <p:spPr>
          <a:xfrm>
            <a:off x="2895927" y="6435174"/>
            <a:ext cx="3409122"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3724A6C9-573A-4104-8F0D-9E8185A9C382}"/>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55</a:t>
            </a:fld>
            <a:endParaRPr lang="es-MX" dirty="0"/>
          </a:p>
        </p:txBody>
      </p:sp>
      <p:sp>
        <p:nvSpPr>
          <p:cNvPr id="9" name="Título 3">
            <a:extLst>
              <a:ext uri="{FF2B5EF4-FFF2-40B4-BE49-F238E27FC236}">
                <a16:creationId xmlns:a16="http://schemas.microsoft.com/office/drawing/2014/main" id="{DD7D7FE3-CD2D-4DA9-B8FD-57470D10F89A}"/>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D477CF0E-FD0E-4B74-BF85-3E588DF93E4B}"/>
              </a:ext>
            </a:extLst>
          </p:cNvPr>
          <p:cNvPicPr>
            <a:picLocks noChangeAspect="1"/>
          </p:cNvPicPr>
          <p:nvPr/>
        </p:nvPicPr>
        <p:blipFill>
          <a:blip r:embed="rId2"/>
          <a:stretch>
            <a:fillRect/>
          </a:stretch>
        </p:blipFill>
        <p:spPr>
          <a:xfrm>
            <a:off x="2735772" y="962018"/>
            <a:ext cx="4665488" cy="5355774"/>
          </a:xfrm>
          <a:prstGeom prst="rect">
            <a:avLst/>
          </a:prstGeom>
        </p:spPr>
      </p:pic>
    </p:spTree>
    <p:extLst>
      <p:ext uri="{BB962C8B-B14F-4D97-AF65-F5344CB8AC3E}">
        <p14:creationId xmlns:p14="http://schemas.microsoft.com/office/powerpoint/2010/main" val="31479173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1" y="691861"/>
            <a:ext cx="1921564"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00C10E27-CC91-45F7-ADFE-9DCA0E7FAD95}"/>
              </a:ext>
            </a:extLst>
          </p:cNvPr>
          <p:cNvSpPr>
            <a:spLocks noGrp="1"/>
          </p:cNvSpPr>
          <p:nvPr>
            <p:ph type="ftr" sz="quarter" idx="11"/>
          </p:nvPr>
        </p:nvSpPr>
        <p:spPr>
          <a:xfrm>
            <a:off x="2840935" y="6439866"/>
            <a:ext cx="3462130"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E6118069-0A03-4EF1-A10D-2AC76E29013E}"/>
              </a:ext>
            </a:extLst>
          </p:cNvPr>
          <p:cNvSpPr>
            <a:spLocks noGrp="1"/>
          </p:cNvSpPr>
          <p:nvPr>
            <p:ph type="sldNum" sz="quarter" idx="12"/>
          </p:nvPr>
        </p:nvSpPr>
        <p:spPr>
          <a:xfrm>
            <a:off x="7010760" y="6466371"/>
            <a:ext cx="2133600" cy="365125"/>
          </a:xfrm>
        </p:spPr>
        <p:txBody>
          <a:bodyPr/>
          <a:lstStyle/>
          <a:p>
            <a:fld id="{CF5E58AE-96D2-45FC-96FE-2B21174429C3}" type="slidenum">
              <a:rPr lang="es-MX" smtClean="0"/>
              <a:t>56</a:t>
            </a:fld>
            <a:endParaRPr lang="es-MX" dirty="0"/>
          </a:p>
        </p:txBody>
      </p:sp>
      <p:sp>
        <p:nvSpPr>
          <p:cNvPr id="8" name="Título 3">
            <a:extLst>
              <a:ext uri="{FF2B5EF4-FFF2-40B4-BE49-F238E27FC236}">
                <a16:creationId xmlns:a16="http://schemas.microsoft.com/office/drawing/2014/main" id="{CAE08D96-6200-4FE3-A0E1-28C0134AF3B8}"/>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BC5BECA1-801F-4B83-9842-0B5E2C8E8E21}"/>
              </a:ext>
            </a:extLst>
          </p:cNvPr>
          <p:cNvPicPr>
            <a:picLocks noChangeAspect="1"/>
          </p:cNvPicPr>
          <p:nvPr/>
        </p:nvPicPr>
        <p:blipFill>
          <a:blip r:embed="rId2"/>
          <a:stretch>
            <a:fillRect/>
          </a:stretch>
        </p:blipFill>
        <p:spPr>
          <a:xfrm>
            <a:off x="2735772" y="751113"/>
            <a:ext cx="4665488" cy="5355774"/>
          </a:xfrm>
          <a:prstGeom prst="rect">
            <a:avLst/>
          </a:prstGeom>
        </p:spPr>
      </p:pic>
    </p:spTree>
    <p:extLst>
      <p:ext uri="{BB962C8B-B14F-4D97-AF65-F5344CB8AC3E}">
        <p14:creationId xmlns:p14="http://schemas.microsoft.com/office/powerpoint/2010/main" val="2252596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1" y="691861"/>
            <a:ext cx="1881808"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60074469-A443-469E-8970-CE343E1551B6}"/>
              </a:ext>
            </a:extLst>
          </p:cNvPr>
          <p:cNvSpPr>
            <a:spLocks noGrp="1"/>
          </p:cNvSpPr>
          <p:nvPr>
            <p:ph type="ftr" sz="quarter" idx="11"/>
          </p:nvPr>
        </p:nvSpPr>
        <p:spPr>
          <a:xfrm>
            <a:off x="2860813" y="6441465"/>
            <a:ext cx="3422374"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1A93A64D-6D23-40EF-A212-1B5D9808F980}"/>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57</a:t>
            </a:fld>
            <a:endParaRPr lang="es-MX" dirty="0"/>
          </a:p>
        </p:txBody>
      </p:sp>
      <p:sp>
        <p:nvSpPr>
          <p:cNvPr id="8" name="Título 3">
            <a:extLst>
              <a:ext uri="{FF2B5EF4-FFF2-40B4-BE49-F238E27FC236}">
                <a16:creationId xmlns:a16="http://schemas.microsoft.com/office/drawing/2014/main" id="{FB816708-A9B3-40C5-99CD-8E2BD2537BE1}"/>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F40A9FAA-2BBD-42FF-8F36-534B907A01B0}"/>
              </a:ext>
            </a:extLst>
          </p:cNvPr>
          <p:cNvPicPr>
            <a:picLocks noChangeAspect="1"/>
          </p:cNvPicPr>
          <p:nvPr/>
        </p:nvPicPr>
        <p:blipFill>
          <a:blip r:embed="rId2"/>
          <a:stretch>
            <a:fillRect/>
          </a:stretch>
        </p:blipFill>
        <p:spPr>
          <a:xfrm>
            <a:off x="2735772" y="758872"/>
            <a:ext cx="4665488" cy="5355774"/>
          </a:xfrm>
          <a:prstGeom prst="rect">
            <a:avLst/>
          </a:prstGeom>
        </p:spPr>
      </p:pic>
    </p:spTree>
    <p:extLst>
      <p:ext uri="{BB962C8B-B14F-4D97-AF65-F5344CB8AC3E}">
        <p14:creationId xmlns:p14="http://schemas.microsoft.com/office/powerpoint/2010/main" val="426035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AF9FF22F-5A8F-462E-B1BB-5043CB2A77E5}"/>
              </a:ext>
            </a:extLst>
          </p:cNvPr>
          <p:cNvSpPr>
            <a:spLocks noGrp="1"/>
          </p:cNvSpPr>
          <p:nvPr>
            <p:ph type="ftr" sz="quarter" idx="11"/>
          </p:nvPr>
        </p:nvSpPr>
        <p:spPr>
          <a:xfrm>
            <a:off x="2854187" y="6428214"/>
            <a:ext cx="3435626"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687AD76C-C384-4FE7-A6C8-7298D3A4F6EE}"/>
              </a:ext>
            </a:extLst>
          </p:cNvPr>
          <p:cNvSpPr>
            <a:spLocks noGrp="1"/>
          </p:cNvSpPr>
          <p:nvPr>
            <p:ph type="sldNum" sz="quarter" idx="12"/>
          </p:nvPr>
        </p:nvSpPr>
        <p:spPr>
          <a:xfrm>
            <a:off x="7010400" y="6444421"/>
            <a:ext cx="2133600" cy="365125"/>
          </a:xfrm>
        </p:spPr>
        <p:txBody>
          <a:bodyPr/>
          <a:lstStyle/>
          <a:p>
            <a:fld id="{CF5E58AE-96D2-45FC-96FE-2B21174429C3}" type="slidenum">
              <a:rPr lang="es-MX" smtClean="0"/>
              <a:t>58</a:t>
            </a:fld>
            <a:endParaRPr lang="es-MX" dirty="0"/>
          </a:p>
        </p:txBody>
      </p:sp>
      <p:sp>
        <p:nvSpPr>
          <p:cNvPr id="8" name="Título 3">
            <a:extLst>
              <a:ext uri="{FF2B5EF4-FFF2-40B4-BE49-F238E27FC236}">
                <a16:creationId xmlns:a16="http://schemas.microsoft.com/office/drawing/2014/main" id="{345D4810-7D8B-4372-9DAE-B4B1F201C062}"/>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92A42BA0-81D9-428A-BDF8-E3A248778D39}"/>
              </a:ext>
            </a:extLst>
          </p:cNvPr>
          <p:cNvPicPr>
            <a:picLocks noChangeAspect="1"/>
          </p:cNvPicPr>
          <p:nvPr/>
        </p:nvPicPr>
        <p:blipFill>
          <a:blip r:embed="rId2"/>
          <a:stretch>
            <a:fillRect/>
          </a:stretch>
        </p:blipFill>
        <p:spPr>
          <a:xfrm>
            <a:off x="2735772" y="751113"/>
            <a:ext cx="4665488" cy="5355774"/>
          </a:xfrm>
          <a:prstGeom prst="rect">
            <a:avLst/>
          </a:prstGeom>
        </p:spPr>
      </p:pic>
    </p:spTree>
    <p:extLst>
      <p:ext uri="{BB962C8B-B14F-4D97-AF65-F5344CB8AC3E}">
        <p14:creationId xmlns:p14="http://schemas.microsoft.com/office/powerpoint/2010/main" val="37040131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15547"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1FAE682A-B641-4995-9841-0D05D5BA407E}"/>
              </a:ext>
            </a:extLst>
          </p:cNvPr>
          <p:cNvSpPr>
            <a:spLocks noGrp="1"/>
          </p:cNvSpPr>
          <p:nvPr>
            <p:ph type="ftr" sz="quarter" idx="11"/>
          </p:nvPr>
        </p:nvSpPr>
        <p:spPr>
          <a:xfrm>
            <a:off x="2874065" y="6428213"/>
            <a:ext cx="3395870"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7F1857B6-DB91-4D67-ADB6-4C18ACA0E607}"/>
              </a:ext>
            </a:extLst>
          </p:cNvPr>
          <p:cNvSpPr>
            <a:spLocks noGrp="1"/>
          </p:cNvSpPr>
          <p:nvPr>
            <p:ph type="sldNum" sz="quarter" idx="12"/>
          </p:nvPr>
        </p:nvSpPr>
        <p:spPr>
          <a:xfrm>
            <a:off x="7010400" y="6466371"/>
            <a:ext cx="2133600" cy="365125"/>
          </a:xfrm>
        </p:spPr>
        <p:txBody>
          <a:bodyPr/>
          <a:lstStyle/>
          <a:p>
            <a:fld id="{CF5E58AE-96D2-45FC-96FE-2B21174429C3}" type="slidenum">
              <a:rPr lang="es-MX" smtClean="0"/>
              <a:t>59</a:t>
            </a:fld>
            <a:endParaRPr lang="es-MX" dirty="0"/>
          </a:p>
        </p:txBody>
      </p:sp>
      <p:sp>
        <p:nvSpPr>
          <p:cNvPr id="8" name="Título 3">
            <a:extLst>
              <a:ext uri="{FF2B5EF4-FFF2-40B4-BE49-F238E27FC236}">
                <a16:creationId xmlns:a16="http://schemas.microsoft.com/office/drawing/2014/main" id="{7CCAC7CE-AAF4-4904-AAE1-A76120D656A5}"/>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6AE6593A-614E-4035-8491-F6F7E92E0E74}"/>
              </a:ext>
            </a:extLst>
          </p:cNvPr>
          <p:cNvPicPr>
            <a:picLocks noChangeAspect="1"/>
          </p:cNvPicPr>
          <p:nvPr/>
        </p:nvPicPr>
        <p:blipFill>
          <a:blip r:embed="rId2"/>
          <a:stretch>
            <a:fillRect/>
          </a:stretch>
        </p:blipFill>
        <p:spPr>
          <a:xfrm>
            <a:off x="2735772" y="767845"/>
            <a:ext cx="4665488" cy="5355774"/>
          </a:xfrm>
          <a:prstGeom prst="rect">
            <a:avLst/>
          </a:prstGeom>
        </p:spPr>
      </p:pic>
    </p:spTree>
    <p:extLst>
      <p:ext uri="{BB962C8B-B14F-4D97-AF65-F5344CB8AC3E}">
        <p14:creationId xmlns:p14="http://schemas.microsoft.com/office/powerpoint/2010/main" val="2107685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B64D94EE-9DF9-42E7-9DC4-BF585D14A9E6}"/>
              </a:ext>
            </a:extLst>
          </p:cNvPr>
          <p:cNvSpPr>
            <a:spLocks noGrp="1"/>
          </p:cNvSpPr>
          <p:nvPr>
            <p:ph type="sldNum" sz="quarter" idx="4"/>
          </p:nvPr>
        </p:nvSpPr>
        <p:spPr/>
        <p:txBody>
          <a:bodyPr/>
          <a:lstStyle/>
          <a:p>
            <a:fld id="{08DCC1CA-BC64-9342-9FC6-0A703FD15379}" type="slidenum">
              <a:rPr lang="en-US" smtClean="0"/>
              <a:pPr/>
              <a:t>6</a:t>
            </a:fld>
            <a:endParaRPr lang="en-US" dirty="0"/>
          </a:p>
        </p:txBody>
      </p:sp>
      <p:sp>
        <p:nvSpPr>
          <p:cNvPr id="4" name="Título 3">
            <a:extLst>
              <a:ext uri="{FF2B5EF4-FFF2-40B4-BE49-F238E27FC236}">
                <a16:creationId xmlns:a16="http://schemas.microsoft.com/office/drawing/2014/main" id="{A7058519-41F7-4BD8-828E-CB9F1CC0FD30}"/>
              </a:ext>
            </a:extLst>
          </p:cNvPr>
          <p:cNvSpPr>
            <a:spLocks noGrp="1"/>
          </p:cNvSpPr>
          <p:nvPr>
            <p:ph type="title"/>
          </p:nvPr>
        </p:nvSpPr>
        <p:spPr/>
        <p:txBody>
          <a:bodyPr/>
          <a:lstStyle/>
          <a:p>
            <a:pPr algn="ctr"/>
            <a:r>
              <a:rPr lang="es-MX" dirty="0"/>
              <a:t>Estados Financieros</a:t>
            </a:r>
          </a:p>
        </p:txBody>
      </p:sp>
      <p:sp>
        <p:nvSpPr>
          <p:cNvPr id="5" name="Marcador de pie de página 4">
            <a:extLst>
              <a:ext uri="{FF2B5EF4-FFF2-40B4-BE49-F238E27FC236}">
                <a16:creationId xmlns:a16="http://schemas.microsoft.com/office/drawing/2014/main" id="{3F35D100-232C-4F9D-A268-1D7ADA9571A3}"/>
              </a:ext>
            </a:extLst>
          </p:cNvPr>
          <p:cNvSpPr>
            <a:spLocks noGrp="1"/>
          </p:cNvSpPr>
          <p:nvPr>
            <p:ph type="ftr" sz="quarter" idx="3"/>
          </p:nvPr>
        </p:nvSpPr>
        <p:spPr/>
        <p:txBody>
          <a:bodyPr/>
          <a:lstStyle/>
          <a:p>
            <a:r>
              <a:rPr lang="es-MX" dirty="0"/>
              <a:t>Sesión Ordinaria 04/2021 del 29 de abril de 2021</a:t>
            </a:r>
          </a:p>
        </p:txBody>
      </p:sp>
      <p:pic>
        <p:nvPicPr>
          <p:cNvPr id="6" name="9 Imagen" descr="Dctos.png">
            <a:hlinkClick r:id="rId2" action="ppaction://hlinkpres?slideindex=1&amp;slidetitle="/>
            <a:extLst>
              <a:ext uri="{FF2B5EF4-FFF2-40B4-BE49-F238E27FC236}">
                <a16:creationId xmlns:a16="http://schemas.microsoft.com/office/drawing/2014/main" id="{5BF2B4DF-374F-440F-B307-64751D0A0338}"/>
              </a:ext>
            </a:extLst>
          </p:cNvPr>
          <p:cNvPicPr>
            <a:picLocks noChangeAspect="1"/>
          </p:cNvPicPr>
          <p:nvPr/>
        </p:nvPicPr>
        <p:blipFill>
          <a:blip r:embed="rId3" cstate="print"/>
          <a:stretch>
            <a:fillRect/>
          </a:stretch>
        </p:blipFill>
        <p:spPr>
          <a:xfrm>
            <a:off x="6850590" y="5815997"/>
            <a:ext cx="521386" cy="486837"/>
          </a:xfrm>
          <a:prstGeom prst="rect">
            <a:avLst/>
          </a:prstGeom>
        </p:spPr>
      </p:pic>
      <p:sp>
        <p:nvSpPr>
          <p:cNvPr id="7" name="17 CuadroTexto">
            <a:extLst>
              <a:ext uri="{FF2B5EF4-FFF2-40B4-BE49-F238E27FC236}">
                <a16:creationId xmlns:a16="http://schemas.microsoft.com/office/drawing/2014/main" id="{C24D4ED0-DC36-422F-890E-913B2DA9A190}"/>
              </a:ext>
            </a:extLst>
          </p:cNvPr>
          <p:cNvSpPr txBox="1"/>
          <p:nvPr/>
        </p:nvSpPr>
        <p:spPr>
          <a:xfrm>
            <a:off x="6735045" y="6267726"/>
            <a:ext cx="778989" cy="400110"/>
          </a:xfrm>
          <a:prstGeom prst="rect">
            <a:avLst/>
          </a:prstGeom>
          <a:noFill/>
        </p:spPr>
        <p:txBody>
          <a:bodyPr wrap="square" rtlCol="0">
            <a:spAutoFit/>
          </a:bodyPr>
          <a:lstStyle/>
          <a:p>
            <a:pPr algn="ctr"/>
            <a:r>
              <a:rPr lang="es-MX" sz="1000" b="1" dirty="0">
                <a:solidFill>
                  <a:schemeClr val="bg1">
                    <a:lumMod val="50000"/>
                  </a:schemeClr>
                </a:solidFill>
              </a:rPr>
              <a:t>Reserva Técnica</a:t>
            </a:r>
          </a:p>
        </p:txBody>
      </p:sp>
      <p:pic>
        <p:nvPicPr>
          <p:cNvPr id="8" name="9 Imagen" descr="Dctos.png">
            <a:hlinkClick r:id="rId4" action="ppaction://hlinkfile"/>
            <a:extLst>
              <a:ext uri="{FF2B5EF4-FFF2-40B4-BE49-F238E27FC236}">
                <a16:creationId xmlns:a16="http://schemas.microsoft.com/office/drawing/2014/main" id="{C25BEF60-1EFE-4527-96E8-20601853261A}"/>
              </a:ext>
            </a:extLst>
          </p:cNvPr>
          <p:cNvPicPr>
            <a:picLocks noChangeAspect="1"/>
          </p:cNvPicPr>
          <p:nvPr/>
        </p:nvPicPr>
        <p:blipFill rotWithShape="1">
          <a:blip r:embed="rId3" cstate="print"/>
          <a:srcRect l="3310" t="3387" r="6864" b="4136"/>
          <a:stretch/>
        </p:blipFill>
        <p:spPr>
          <a:xfrm>
            <a:off x="7684820" y="5794971"/>
            <a:ext cx="466338" cy="448287"/>
          </a:xfrm>
          <a:prstGeom prst="rect">
            <a:avLst/>
          </a:prstGeom>
        </p:spPr>
      </p:pic>
      <p:sp>
        <p:nvSpPr>
          <p:cNvPr id="9" name="17 CuadroTexto">
            <a:extLst>
              <a:ext uri="{FF2B5EF4-FFF2-40B4-BE49-F238E27FC236}">
                <a16:creationId xmlns:a16="http://schemas.microsoft.com/office/drawing/2014/main" id="{7DF7F6B1-45CE-4336-8CA1-A87799BBF22A}"/>
              </a:ext>
            </a:extLst>
          </p:cNvPr>
          <p:cNvSpPr txBox="1"/>
          <p:nvPr/>
        </p:nvSpPr>
        <p:spPr>
          <a:xfrm>
            <a:off x="7500777" y="6256510"/>
            <a:ext cx="815931" cy="553998"/>
          </a:xfrm>
          <a:prstGeom prst="rect">
            <a:avLst/>
          </a:prstGeom>
          <a:noFill/>
        </p:spPr>
        <p:txBody>
          <a:bodyPr wrap="square" rtlCol="0">
            <a:spAutoFit/>
          </a:bodyPr>
          <a:lstStyle/>
          <a:p>
            <a:pPr algn="ctr"/>
            <a:r>
              <a:rPr lang="es-MX" sz="1000" b="1" dirty="0">
                <a:solidFill>
                  <a:schemeClr val="bg1">
                    <a:lumMod val="50000"/>
                  </a:schemeClr>
                </a:solidFill>
              </a:rPr>
              <a:t>Resumen Ejecutivo Financiero</a:t>
            </a:r>
          </a:p>
        </p:txBody>
      </p:sp>
      <p:pic>
        <p:nvPicPr>
          <p:cNvPr id="10" name="Imagen 9">
            <a:extLst>
              <a:ext uri="{FF2B5EF4-FFF2-40B4-BE49-F238E27FC236}">
                <a16:creationId xmlns:a16="http://schemas.microsoft.com/office/drawing/2014/main" id="{0805797B-08A0-4E9A-9A76-66F1D568AB3D}"/>
              </a:ext>
            </a:extLst>
          </p:cNvPr>
          <p:cNvPicPr>
            <a:picLocks noChangeAspect="1"/>
          </p:cNvPicPr>
          <p:nvPr/>
        </p:nvPicPr>
        <p:blipFill>
          <a:blip r:embed="rId5"/>
          <a:stretch>
            <a:fillRect/>
          </a:stretch>
        </p:blipFill>
        <p:spPr>
          <a:xfrm>
            <a:off x="306433" y="737814"/>
            <a:ext cx="8531134" cy="4452129"/>
          </a:xfrm>
          <a:prstGeom prst="rect">
            <a:avLst/>
          </a:prstGeom>
        </p:spPr>
      </p:pic>
    </p:spTree>
    <p:extLst>
      <p:ext uri="{BB962C8B-B14F-4D97-AF65-F5344CB8AC3E}">
        <p14:creationId xmlns:p14="http://schemas.microsoft.com/office/powerpoint/2010/main" val="6952605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02295"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23CB0EDD-FDD5-4E0F-9600-11FCF92F38CC}"/>
              </a:ext>
            </a:extLst>
          </p:cNvPr>
          <p:cNvSpPr>
            <a:spLocks noGrp="1"/>
          </p:cNvSpPr>
          <p:nvPr>
            <p:ph type="ftr" sz="quarter" idx="11"/>
          </p:nvPr>
        </p:nvSpPr>
        <p:spPr>
          <a:xfrm>
            <a:off x="2867439" y="6432907"/>
            <a:ext cx="3409122"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6CDB5CD9-AC20-40A3-A706-8CFF5C191434}"/>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60</a:t>
            </a:fld>
            <a:endParaRPr lang="es-MX" dirty="0"/>
          </a:p>
        </p:txBody>
      </p:sp>
      <p:sp>
        <p:nvSpPr>
          <p:cNvPr id="8" name="Título 3">
            <a:extLst>
              <a:ext uri="{FF2B5EF4-FFF2-40B4-BE49-F238E27FC236}">
                <a16:creationId xmlns:a16="http://schemas.microsoft.com/office/drawing/2014/main" id="{26B51710-5B92-4FD8-B775-71FC0F58C087}"/>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C70774E8-DB6A-471B-8618-0E5A9C2D7C09}"/>
              </a:ext>
            </a:extLst>
          </p:cNvPr>
          <p:cNvPicPr>
            <a:picLocks noChangeAspect="1"/>
          </p:cNvPicPr>
          <p:nvPr/>
        </p:nvPicPr>
        <p:blipFill>
          <a:blip r:embed="rId2"/>
          <a:stretch>
            <a:fillRect/>
          </a:stretch>
        </p:blipFill>
        <p:spPr>
          <a:xfrm>
            <a:off x="2735772" y="761219"/>
            <a:ext cx="4665488" cy="5355774"/>
          </a:xfrm>
          <a:prstGeom prst="rect">
            <a:avLst/>
          </a:prstGeom>
        </p:spPr>
      </p:pic>
    </p:spTree>
    <p:extLst>
      <p:ext uri="{BB962C8B-B14F-4D97-AF65-F5344CB8AC3E}">
        <p14:creationId xmlns:p14="http://schemas.microsoft.com/office/powerpoint/2010/main" val="17689280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ie de página 2">
            <a:extLst>
              <a:ext uri="{FF2B5EF4-FFF2-40B4-BE49-F238E27FC236}">
                <a16:creationId xmlns:a16="http://schemas.microsoft.com/office/drawing/2014/main" id="{782580F2-0777-46A6-B1C3-E621923400C7}"/>
              </a:ext>
            </a:extLst>
          </p:cNvPr>
          <p:cNvSpPr>
            <a:spLocks noGrp="1"/>
          </p:cNvSpPr>
          <p:nvPr>
            <p:ph type="ftr" sz="quarter" idx="11"/>
          </p:nvPr>
        </p:nvSpPr>
        <p:spPr>
          <a:xfrm>
            <a:off x="2867439" y="6433167"/>
            <a:ext cx="3409122"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1348ED0A-A2E3-49FF-B2D8-C357072B48D3}"/>
              </a:ext>
            </a:extLst>
          </p:cNvPr>
          <p:cNvSpPr>
            <a:spLocks noGrp="1"/>
          </p:cNvSpPr>
          <p:nvPr>
            <p:ph type="sldNum" sz="quarter" idx="12"/>
          </p:nvPr>
        </p:nvSpPr>
        <p:spPr>
          <a:xfrm>
            <a:off x="6990522" y="6453119"/>
            <a:ext cx="2133600" cy="365125"/>
          </a:xfrm>
        </p:spPr>
        <p:txBody>
          <a:bodyPr/>
          <a:lstStyle/>
          <a:p>
            <a:fld id="{CF5E58AE-96D2-45FC-96FE-2B21174429C3}" type="slidenum">
              <a:rPr lang="es-MX" smtClean="0"/>
              <a:t>61</a:t>
            </a:fld>
            <a:endParaRPr lang="es-MX" dirty="0"/>
          </a:p>
        </p:txBody>
      </p:sp>
      <p:sp>
        <p:nvSpPr>
          <p:cNvPr id="6" name="Título 3">
            <a:extLst>
              <a:ext uri="{FF2B5EF4-FFF2-40B4-BE49-F238E27FC236}">
                <a16:creationId xmlns:a16="http://schemas.microsoft.com/office/drawing/2014/main" id="{C60852BC-9472-46F3-B8F8-E341C20F9A33}"/>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Marzo 2021</a:t>
            </a:r>
          </a:p>
        </p:txBody>
      </p:sp>
      <p:sp>
        <p:nvSpPr>
          <p:cNvPr id="7" name="5 Rectángulo">
            <a:extLst>
              <a:ext uri="{FF2B5EF4-FFF2-40B4-BE49-F238E27FC236}">
                <a16:creationId xmlns:a16="http://schemas.microsoft.com/office/drawing/2014/main" id="{59DCEC0D-DB93-4D58-B24D-2248925E749A}"/>
              </a:ext>
            </a:extLst>
          </p:cNvPr>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8" name="Imagen 7">
            <a:extLst>
              <a:ext uri="{FF2B5EF4-FFF2-40B4-BE49-F238E27FC236}">
                <a16:creationId xmlns:a16="http://schemas.microsoft.com/office/drawing/2014/main" id="{2ABF498F-7E23-4458-8214-016AE6AD20C8}"/>
              </a:ext>
            </a:extLst>
          </p:cNvPr>
          <p:cNvPicPr>
            <a:picLocks noChangeAspect="1"/>
          </p:cNvPicPr>
          <p:nvPr/>
        </p:nvPicPr>
        <p:blipFill>
          <a:blip r:embed="rId2"/>
          <a:stretch>
            <a:fillRect/>
          </a:stretch>
        </p:blipFill>
        <p:spPr>
          <a:xfrm>
            <a:off x="2735772" y="751113"/>
            <a:ext cx="4665488" cy="5355774"/>
          </a:xfrm>
          <a:prstGeom prst="rect">
            <a:avLst/>
          </a:prstGeom>
        </p:spPr>
      </p:pic>
    </p:spTree>
    <p:extLst>
      <p:ext uri="{BB962C8B-B14F-4D97-AF65-F5344CB8AC3E}">
        <p14:creationId xmlns:p14="http://schemas.microsoft.com/office/powerpoint/2010/main" val="36437278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DED0498F-67DA-43F0-A5CD-049EB3046E6D}"/>
              </a:ext>
            </a:extLst>
          </p:cNvPr>
          <p:cNvSpPr>
            <a:spLocks noGrp="1"/>
          </p:cNvSpPr>
          <p:nvPr>
            <p:ph type="ftr" sz="quarter" idx="11"/>
          </p:nvPr>
        </p:nvSpPr>
        <p:spPr>
          <a:xfrm>
            <a:off x="2860813" y="6414961"/>
            <a:ext cx="3422374"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E84367D4-0BB7-48FE-B3C9-0E8A55676637}"/>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62</a:t>
            </a:fld>
            <a:endParaRPr lang="es-MX" dirty="0"/>
          </a:p>
        </p:txBody>
      </p:sp>
      <p:sp>
        <p:nvSpPr>
          <p:cNvPr id="8" name="Título 3">
            <a:extLst>
              <a:ext uri="{FF2B5EF4-FFF2-40B4-BE49-F238E27FC236}">
                <a16:creationId xmlns:a16="http://schemas.microsoft.com/office/drawing/2014/main" id="{75E6B4D3-B53E-4F18-947B-D98D0A2C6D01}"/>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12E65C35-8A23-410C-B4FC-002773581DC8}"/>
              </a:ext>
            </a:extLst>
          </p:cNvPr>
          <p:cNvPicPr>
            <a:picLocks noChangeAspect="1"/>
          </p:cNvPicPr>
          <p:nvPr/>
        </p:nvPicPr>
        <p:blipFill>
          <a:blip r:embed="rId2"/>
          <a:stretch>
            <a:fillRect/>
          </a:stretch>
        </p:blipFill>
        <p:spPr>
          <a:xfrm>
            <a:off x="2735772" y="754593"/>
            <a:ext cx="4665488" cy="5355774"/>
          </a:xfrm>
          <a:prstGeom prst="rect">
            <a:avLst/>
          </a:prstGeom>
        </p:spPr>
      </p:pic>
    </p:spTree>
    <p:extLst>
      <p:ext uri="{BB962C8B-B14F-4D97-AF65-F5344CB8AC3E}">
        <p14:creationId xmlns:p14="http://schemas.microsoft.com/office/powerpoint/2010/main" val="5365291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AFCF9BFC-DE00-4C78-A9F5-E2AA1922394D}"/>
              </a:ext>
            </a:extLst>
          </p:cNvPr>
          <p:cNvSpPr>
            <a:spLocks noGrp="1"/>
          </p:cNvSpPr>
          <p:nvPr>
            <p:ph type="ftr" sz="quarter" idx="11"/>
          </p:nvPr>
        </p:nvSpPr>
        <p:spPr>
          <a:xfrm>
            <a:off x="2867439" y="6459411"/>
            <a:ext cx="3409122"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28579268-958E-42A4-A3DE-76401EBA5822}"/>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63</a:t>
            </a:fld>
            <a:endParaRPr lang="es-MX" dirty="0"/>
          </a:p>
        </p:txBody>
      </p:sp>
      <p:sp>
        <p:nvSpPr>
          <p:cNvPr id="8" name="Título 3">
            <a:extLst>
              <a:ext uri="{FF2B5EF4-FFF2-40B4-BE49-F238E27FC236}">
                <a16:creationId xmlns:a16="http://schemas.microsoft.com/office/drawing/2014/main" id="{6DC1AA9C-E895-410D-9301-4DF430EEB233}"/>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0474ED1C-7C28-4109-A38F-761B6A53C191}"/>
              </a:ext>
            </a:extLst>
          </p:cNvPr>
          <p:cNvPicPr>
            <a:picLocks noChangeAspect="1"/>
          </p:cNvPicPr>
          <p:nvPr/>
        </p:nvPicPr>
        <p:blipFill>
          <a:blip r:embed="rId2"/>
          <a:stretch>
            <a:fillRect/>
          </a:stretch>
        </p:blipFill>
        <p:spPr>
          <a:xfrm>
            <a:off x="2735772" y="751113"/>
            <a:ext cx="4665488" cy="5355774"/>
          </a:xfrm>
          <a:prstGeom prst="rect">
            <a:avLst/>
          </a:prstGeom>
        </p:spPr>
      </p:pic>
    </p:spTree>
    <p:extLst>
      <p:ext uri="{BB962C8B-B14F-4D97-AF65-F5344CB8AC3E}">
        <p14:creationId xmlns:p14="http://schemas.microsoft.com/office/powerpoint/2010/main" val="15481816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FEDB8F3F-57C6-419A-9DE4-398DB439EADE}"/>
              </a:ext>
            </a:extLst>
          </p:cNvPr>
          <p:cNvSpPr>
            <a:spLocks noGrp="1"/>
          </p:cNvSpPr>
          <p:nvPr>
            <p:ph type="ftr" sz="quarter" idx="11"/>
          </p:nvPr>
        </p:nvSpPr>
        <p:spPr>
          <a:xfrm>
            <a:off x="2847561" y="6454717"/>
            <a:ext cx="3448878"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1F7A8C80-27FE-43BA-8C24-60B2DC653DEF}"/>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64</a:t>
            </a:fld>
            <a:endParaRPr lang="es-MX" dirty="0"/>
          </a:p>
        </p:txBody>
      </p:sp>
      <p:sp>
        <p:nvSpPr>
          <p:cNvPr id="8" name="Título 3">
            <a:extLst>
              <a:ext uri="{FF2B5EF4-FFF2-40B4-BE49-F238E27FC236}">
                <a16:creationId xmlns:a16="http://schemas.microsoft.com/office/drawing/2014/main" id="{4296C1ED-60FF-4992-A9BB-6C634B283888}"/>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7" name="Imagen 6">
            <a:extLst>
              <a:ext uri="{FF2B5EF4-FFF2-40B4-BE49-F238E27FC236}">
                <a16:creationId xmlns:a16="http://schemas.microsoft.com/office/drawing/2014/main" id="{D9AD83E7-66E1-4A71-B44E-2A78EDCBD69C}"/>
              </a:ext>
            </a:extLst>
          </p:cNvPr>
          <p:cNvPicPr>
            <a:picLocks noChangeAspect="1"/>
          </p:cNvPicPr>
          <p:nvPr/>
        </p:nvPicPr>
        <p:blipFill>
          <a:blip r:embed="rId2"/>
          <a:stretch>
            <a:fillRect/>
          </a:stretch>
        </p:blipFill>
        <p:spPr>
          <a:xfrm>
            <a:off x="2735772" y="758872"/>
            <a:ext cx="4665488" cy="5355774"/>
          </a:xfrm>
          <a:prstGeom prst="rect">
            <a:avLst/>
          </a:prstGeom>
        </p:spPr>
      </p:pic>
    </p:spTree>
    <p:extLst>
      <p:ext uri="{BB962C8B-B14F-4D97-AF65-F5344CB8AC3E}">
        <p14:creationId xmlns:p14="http://schemas.microsoft.com/office/powerpoint/2010/main" val="29242675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FEDB8F3F-57C6-419A-9DE4-398DB439EADE}"/>
              </a:ext>
            </a:extLst>
          </p:cNvPr>
          <p:cNvSpPr>
            <a:spLocks noGrp="1"/>
          </p:cNvSpPr>
          <p:nvPr>
            <p:ph type="ftr" sz="quarter" idx="11"/>
          </p:nvPr>
        </p:nvSpPr>
        <p:spPr>
          <a:xfrm>
            <a:off x="2847561" y="6454717"/>
            <a:ext cx="3448878" cy="365125"/>
          </a:xfrm>
        </p:spPr>
        <p:txBody>
          <a:bodyPr/>
          <a:lstStyle/>
          <a:p>
            <a:r>
              <a:rPr lang="es-MX" dirty="0"/>
              <a:t>Sesión Ordinaria 04/2021 del 29 de abril de 2021</a:t>
            </a:r>
          </a:p>
        </p:txBody>
      </p:sp>
      <p:sp>
        <p:nvSpPr>
          <p:cNvPr id="4" name="Marcador de número de diapositiva 3">
            <a:extLst>
              <a:ext uri="{FF2B5EF4-FFF2-40B4-BE49-F238E27FC236}">
                <a16:creationId xmlns:a16="http://schemas.microsoft.com/office/drawing/2014/main" id="{1F7A8C80-27FE-43BA-8C24-60B2DC653DEF}"/>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65</a:t>
            </a:fld>
            <a:endParaRPr lang="es-MX" dirty="0"/>
          </a:p>
        </p:txBody>
      </p:sp>
      <p:sp>
        <p:nvSpPr>
          <p:cNvPr id="8" name="Título 3">
            <a:extLst>
              <a:ext uri="{FF2B5EF4-FFF2-40B4-BE49-F238E27FC236}">
                <a16:creationId xmlns:a16="http://schemas.microsoft.com/office/drawing/2014/main" id="{4296C1ED-60FF-4992-A9BB-6C634B283888}"/>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9" name="Imagen 8">
            <a:extLst>
              <a:ext uri="{FF2B5EF4-FFF2-40B4-BE49-F238E27FC236}">
                <a16:creationId xmlns:a16="http://schemas.microsoft.com/office/drawing/2014/main" id="{360E98F3-8D7B-4E24-A7FE-897FFA8CB7F9}"/>
              </a:ext>
            </a:extLst>
          </p:cNvPr>
          <p:cNvPicPr>
            <a:picLocks noChangeAspect="1"/>
          </p:cNvPicPr>
          <p:nvPr/>
        </p:nvPicPr>
        <p:blipFill>
          <a:blip r:embed="rId2"/>
          <a:stretch>
            <a:fillRect/>
          </a:stretch>
        </p:blipFill>
        <p:spPr>
          <a:xfrm>
            <a:off x="2735772" y="758872"/>
            <a:ext cx="4665488" cy="5355774"/>
          </a:xfrm>
          <a:prstGeom prst="rect">
            <a:avLst/>
          </a:prstGeom>
        </p:spPr>
      </p:pic>
    </p:spTree>
    <p:extLst>
      <p:ext uri="{BB962C8B-B14F-4D97-AF65-F5344CB8AC3E}">
        <p14:creationId xmlns:p14="http://schemas.microsoft.com/office/powerpoint/2010/main" val="2313386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4253DACC-8FA3-4C0D-8A30-9A2C3A129315}"/>
              </a:ext>
            </a:extLst>
          </p:cNvPr>
          <p:cNvSpPr>
            <a:spLocks noGrp="1"/>
          </p:cNvSpPr>
          <p:nvPr>
            <p:ph type="ftr" sz="quarter" idx="11"/>
          </p:nvPr>
        </p:nvSpPr>
        <p:spPr>
          <a:xfrm>
            <a:off x="2857500" y="6449114"/>
            <a:ext cx="3429000" cy="365125"/>
          </a:xfrm>
        </p:spPr>
        <p:txBody>
          <a:bodyPr/>
          <a:lstStyle/>
          <a:p>
            <a:r>
              <a:rPr lang="es-MX" dirty="0"/>
              <a:t>Sesión Ordinaria 04/2021 del 29 de abril de 2021</a:t>
            </a:r>
          </a:p>
        </p:txBody>
      </p:sp>
      <p:sp>
        <p:nvSpPr>
          <p:cNvPr id="3" name="Marcador de número de diapositiva 2">
            <a:extLst>
              <a:ext uri="{FF2B5EF4-FFF2-40B4-BE49-F238E27FC236}">
                <a16:creationId xmlns:a16="http://schemas.microsoft.com/office/drawing/2014/main" id="{45F733D2-03FA-41E7-9EC4-8E0A62B224A3}"/>
              </a:ext>
            </a:extLst>
          </p:cNvPr>
          <p:cNvSpPr>
            <a:spLocks noGrp="1"/>
          </p:cNvSpPr>
          <p:nvPr>
            <p:ph type="sldNum" sz="quarter" idx="12"/>
          </p:nvPr>
        </p:nvSpPr>
        <p:spPr>
          <a:xfrm>
            <a:off x="7010400" y="6439867"/>
            <a:ext cx="2133600" cy="365125"/>
          </a:xfrm>
        </p:spPr>
        <p:txBody>
          <a:bodyPr/>
          <a:lstStyle/>
          <a:p>
            <a:fld id="{CF5E58AE-96D2-45FC-96FE-2B21174429C3}" type="slidenum">
              <a:rPr lang="es-MX" smtClean="0"/>
              <a:t>66</a:t>
            </a:fld>
            <a:endParaRPr lang="es-MX" dirty="0"/>
          </a:p>
        </p:txBody>
      </p:sp>
      <p:sp>
        <p:nvSpPr>
          <p:cNvPr id="8" name="CuadroTexto 7">
            <a:extLst>
              <a:ext uri="{FF2B5EF4-FFF2-40B4-BE49-F238E27FC236}">
                <a16:creationId xmlns:a16="http://schemas.microsoft.com/office/drawing/2014/main" id="{38B285C2-D871-42DA-A0AA-75F58AC46FD2}"/>
              </a:ext>
            </a:extLst>
          </p:cNvPr>
          <p:cNvSpPr txBox="1"/>
          <p:nvPr/>
        </p:nvSpPr>
        <p:spPr>
          <a:xfrm>
            <a:off x="489398" y="5981375"/>
            <a:ext cx="8197402" cy="461665"/>
          </a:xfrm>
          <a:prstGeom prst="rect">
            <a:avLst/>
          </a:prstGeom>
          <a:noFill/>
        </p:spPr>
        <p:txBody>
          <a:bodyPr wrap="square" rtlCol="0">
            <a:spAutoFit/>
          </a:bodyPr>
          <a:lstStyle/>
          <a:p>
            <a:pPr marL="285750" indent="-285750">
              <a:buFont typeface="Wingdings" panose="05000000000000000000" pitchFamily="2" charset="2"/>
              <a:buChar char="ü"/>
            </a:pPr>
            <a:r>
              <a:rPr lang="es-MX" sz="1200" dirty="0"/>
              <a:t>Una vez presentado el Reporte de la </a:t>
            </a:r>
            <a:r>
              <a:rPr lang="es-MX" sz="1200" i="1" dirty="0"/>
              <a:t>Cartera de Inversiones Financieras al mes de marzo de 2021,</a:t>
            </a:r>
            <a:r>
              <a:rPr lang="es-MX" sz="1200" dirty="0"/>
              <a:t> los miembros del Consejo Directivo </a:t>
            </a:r>
            <a:r>
              <a:rPr lang="es-MX" sz="1200" i="1" dirty="0"/>
              <a:t>quedan enterados del mismo.</a:t>
            </a:r>
          </a:p>
        </p:txBody>
      </p:sp>
      <p:sp>
        <p:nvSpPr>
          <p:cNvPr id="9" name="Título 3">
            <a:extLst>
              <a:ext uri="{FF2B5EF4-FFF2-40B4-BE49-F238E27FC236}">
                <a16:creationId xmlns:a16="http://schemas.microsoft.com/office/drawing/2014/main" id="{E4FC4A66-C8B4-492B-A209-DADDAA006A06}"/>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Marzo 2021</a:t>
            </a:r>
          </a:p>
        </p:txBody>
      </p:sp>
      <p:pic>
        <p:nvPicPr>
          <p:cNvPr id="10" name="Imagen 9">
            <a:extLst>
              <a:ext uri="{FF2B5EF4-FFF2-40B4-BE49-F238E27FC236}">
                <a16:creationId xmlns:a16="http://schemas.microsoft.com/office/drawing/2014/main" id="{FF8C5B47-80DB-4A95-B043-7B7ABCFB395A}"/>
              </a:ext>
            </a:extLst>
          </p:cNvPr>
          <p:cNvPicPr>
            <a:picLocks noChangeAspect="1"/>
          </p:cNvPicPr>
          <p:nvPr/>
        </p:nvPicPr>
        <p:blipFill>
          <a:blip r:embed="rId2"/>
          <a:stretch>
            <a:fillRect/>
          </a:stretch>
        </p:blipFill>
        <p:spPr>
          <a:xfrm>
            <a:off x="2735772" y="1015026"/>
            <a:ext cx="4665488" cy="4822735"/>
          </a:xfrm>
          <a:prstGeom prst="rect">
            <a:avLst/>
          </a:prstGeom>
        </p:spPr>
      </p:pic>
    </p:spTree>
    <p:extLst>
      <p:ext uri="{BB962C8B-B14F-4D97-AF65-F5344CB8AC3E}">
        <p14:creationId xmlns:p14="http://schemas.microsoft.com/office/powerpoint/2010/main" val="42371224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3AA28B-54F5-4131-9E11-54540DF53755}"/>
              </a:ext>
            </a:extLst>
          </p:cNvPr>
          <p:cNvSpPr>
            <a:spLocks noGrp="1"/>
          </p:cNvSpPr>
          <p:nvPr>
            <p:ph type="ctrTitle"/>
          </p:nvPr>
        </p:nvSpPr>
        <p:spPr>
          <a:xfrm>
            <a:off x="457200" y="2693987"/>
            <a:ext cx="5742296" cy="1470025"/>
          </a:xfrm>
        </p:spPr>
        <p:txBody>
          <a:bodyPr/>
          <a:lstStyle/>
          <a:p>
            <a:r>
              <a:rPr lang="es-MX" dirty="0"/>
              <a:t>6. Reporte de Adeudos</a:t>
            </a:r>
            <a:br>
              <a:rPr lang="es-MX" dirty="0"/>
            </a:br>
            <a:r>
              <a:rPr lang="es-MX" dirty="0"/>
              <a:t>Entidades Públicas</a:t>
            </a:r>
          </a:p>
        </p:txBody>
      </p:sp>
      <p:sp>
        <p:nvSpPr>
          <p:cNvPr id="3" name="Subtítulo 2">
            <a:extLst>
              <a:ext uri="{FF2B5EF4-FFF2-40B4-BE49-F238E27FC236}">
                <a16:creationId xmlns:a16="http://schemas.microsoft.com/office/drawing/2014/main" id="{F389D6DD-754C-497C-B6EC-02C4292713C9}"/>
              </a:ext>
            </a:extLst>
          </p:cNvPr>
          <p:cNvSpPr>
            <a:spLocks noGrp="1"/>
          </p:cNvSpPr>
          <p:nvPr>
            <p:ph type="subTitle" idx="1"/>
          </p:nvPr>
        </p:nvSpPr>
        <p:spPr>
          <a:xfrm>
            <a:off x="457200" y="4053385"/>
            <a:ext cx="5742296" cy="1321866"/>
          </a:xfrm>
        </p:spPr>
        <p:txBody>
          <a:bodyPr/>
          <a:lstStyle/>
          <a:p>
            <a:r>
              <a:rPr lang="es-MX" dirty="0"/>
              <a:t>Marzo 2021</a:t>
            </a:r>
          </a:p>
        </p:txBody>
      </p:sp>
      <p:sp>
        <p:nvSpPr>
          <p:cNvPr id="4" name="Marcador de pie de página 3">
            <a:extLst>
              <a:ext uri="{FF2B5EF4-FFF2-40B4-BE49-F238E27FC236}">
                <a16:creationId xmlns:a16="http://schemas.microsoft.com/office/drawing/2014/main" id="{6C6B2A6D-EC3C-4F84-853D-00CE4DCB3BBC}"/>
              </a:ext>
            </a:extLst>
          </p:cNvPr>
          <p:cNvSpPr>
            <a:spLocks noGrp="1"/>
          </p:cNvSpPr>
          <p:nvPr>
            <p:ph type="ftr" sz="quarter" idx="11"/>
          </p:nvPr>
        </p:nvSpPr>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3BA1CDD9-611B-418A-99F3-56020128304D}"/>
              </a:ext>
            </a:extLst>
          </p:cNvPr>
          <p:cNvSpPr>
            <a:spLocks noGrp="1"/>
          </p:cNvSpPr>
          <p:nvPr>
            <p:ph type="sldNum" sz="quarter" idx="12"/>
          </p:nvPr>
        </p:nvSpPr>
        <p:spPr/>
        <p:txBody>
          <a:bodyPr/>
          <a:lstStyle/>
          <a:p>
            <a:fld id="{08DCC1CA-BC64-9342-9FC6-0A703FD15379}" type="slidenum">
              <a:rPr lang="en-US" smtClean="0"/>
              <a:t>67</a:t>
            </a:fld>
            <a:endParaRPr lang="en-US" dirty="0"/>
          </a:p>
        </p:txBody>
      </p:sp>
      <p:sp>
        <p:nvSpPr>
          <p:cNvPr id="6" name="Rectángulo 5">
            <a:extLst>
              <a:ext uri="{FF2B5EF4-FFF2-40B4-BE49-F238E27FC236}">
                <a16:creationId xmlns:a16="http://schemas.microsoft.com/office/drawing/2014/main" id="{27893931-8E51-4432-B57E-024C6DA57E45}"/>
              </a:ext>
            </a:extLst>
          </p:cNvPr>
          <p:cNvSpPr/>
          <p:nvPr/>
        </p:nvSpPr>
        <p:spPr>
          <a:xfrm>
            <a:off x="559558" y="5596661"/>
            <a:ext cx="8363355"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seis del orden del día, relativo a la presentación del </a:t>
            </a:r>
            <a:r>
              <a:rPr lang="es-MX" sz="1200" i="1" dirty="0"/>
              <a:t>Reporte de Adeudos de Entidades Públicas</a:t>
            </a:r>
            <a:r>
              <a:rPr lang="es-MX" sz="1200" dirty="0"/>
              <a:t>, el Director General del Instituto de Pensiones del Estado de Jalisco, Héctor Pizano Ramos, con fundamento en lo establecido en el artículo 154 fracción XXII de la Ley del Instituto de Pensiones del Estado de Jalisco, presenta el </a:t>
            </a:r>
            <a:r>
              <a:rPr lang="es-MX" sz="1200" i="1" dirty="0"/>
              <a:t>Reporte de Adeudos de Entidades Públicas a marzo de 2021</a:t>
            </a:r>
            <a:r>
              <a:rPr lang="es-MX" sz="1200" dirty="0"/>
              <a:t>, conforme al siguiente reporte general:</a:t>
            </a:r>
          </a:p>
        </p:txBody>
      </p:sp>
    </p:spTree>
    <p:extLst>
      <p:ext uri="{BB962C8B-B14F-4D97-AF65-F5344CB8AC3E}">
        <p14:creationId xmlns:p14="http://schemas.microsoft.com/office/powerpoint/2010/main" val="40987552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7363F9A-1D9B-48C6-B1D0-8A21CCFD1B98}"/>
              </a:ext>
            </a:extLst>
          </p:cNvPr>
          <p:cNvSpPr>
            <a:spLocks noGrp="1"/>
          </p:cNvSpPr>
          <p:nvPr>
            <p:ph type="sldNum" sz="quarter" idx="4"/>
          </p:nvPr>
        </p:nvSpPr>
        <p:spPr/>
        <p:txBody>
          <a:bodyPr/>
          <a:lstStyle/>
          <a:p>
            <a:fld id="{08DCC1CA-BC64-9342-9FC6-0A703FD15379}" type="slidenum">
              <a:rPr lang="en-US" smtClean="0"/>
              <a:pPr/>
              <a:t>68</a:t>
            </a:fld>
            <a:endParaRPr lang="en-US" dirty="0"/>
          </a:p>
        </p:txBody>
      </p:sp>
      <p:sp>
        <p:nvSpPr>
          <p:cNvPr id="4" name="Título 3">
            <a:extLst>
              <a:ext uri="{FF2B5EF4-FFF2-40B4-BE49-F238E27FC236}">
                <a16:creationId xmlns:a16="http://schemas.microsoft.com/office/drawing/2014/main" id="{276498F4-D0A1-4AEE-8940-3B75E0A5C8C5}"/>
              </a:ext>
            </a:extLst>
          </p:cNvPr>
          <p:cNvSpPr>
            <a:spLocks noGrp="1"/>
          </p:cNvSpPr>
          <p:nvPr>
            <p:ph type="title"/>
          </p:nvPr>
        </p:nvSpPr>
        <p:spPr>
          <a:xfrm>
            <a:off x="1697366" y="28511"/>
            <a:ext cx="6742300" cy="489346"/>
          </a:xfrm>
        </p:spPr>
        <p:txBody>
          <a:bodyPr/>
          <a:lstStyle/>
          <a:p>
            <a:pPr algn="ctr"/>
            <a:r>
              <a:rPr lang="es-MX" sz="2200" dirty="0"/>
              <a:t>Reporte de Adeudos Entidades Públicas Patronales Marzo 2021</a:t>
            </a:r>
          </a:p>
        </p:txBody>
      </p:sp>
      <p:sp>
        <p:nvSpPr>
          <p:cNvPr id="5" name="Marcador de pie de página 4">
            <a:extLst>
              <a:ext uri="{FF2B5EF4-FFF2-40B4-BE49-F238E27FC236}">
                <a16:creationId xmlns:a16="http://schemas.microsoft.com/office/drawing/2014/main" id="{AEB994AF-DD05-481E-B482-E74C01BE4060}"/>
              </a:ext>
            </a:extLst>
          </p:cNvPr>
          <p:cNvSpPr>
            <a:spLocks noGrp="1"/>
          </p:cNvSpPr>
          <p:nvPr>
            <p:ph type="ftr" sz="quarter" idx="3"/>
          </p:nvPr>
        </p:nvSpPr>
        <p:spPr/>
        <p:txBody>
          <a:bodyPr/>
          <a:lstStyle/>
          <a:p>
            <a:r>
              <a:rPr lang="es-MX" dirty="0"/>
              <a:t>Sesión Ordinaria 04/2021 del 29 de abril de 2021</a:t>
            </a:r>
          </a:p>
        </p:txBody>
      </p:sp>
      <p:sp>
        <p:nvSpPr>
          <p:cNvPr id="6" name="Marcador de texto 2">
            <a:extLst>
              <a:ext uri="{FF2B5EF4-FFF2-40B4-BE49-F238E27FC236}">
                <a16:creationId xmlns:a16="http://schemas.microsoft.com/office/drawing/2014/main" id="{4C4E9BBA-50C5-432D-A928-B23F0698B8A5}"/>
              </a:ext>
            </a:extLst>
          </p:cNvPr>
          <p:cNvSpPr txBox="1">
            <a:spLocks/>
          </p:cNvSpPr>
          <p:nvPr/>
        </p:nvSpPr>
        <p:spPr>
          <a:xfrm>
            <a:off x="0" y="69052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Comportamiento de Adeudos EPP 2021</a:t>
            </a:r>
          </a:p>
        </p:txBody>
      </p:sp>
      <p:pic>
        <p:nvPicPr>
          <p:cNvPr id="9" name="Imagen 8">
            <a:extLst>
              <a:ext uri="{FF2B5EF4-FFF2-40B4-BE49-F238E27FC236}">
                <a16:creationId xmlns:a16="http://schemas.microsoft.com/office/drawing/2014/main" id="{9189DDE6-30C5-4FF6-B33B-6741A066CD09}"/>
              </a:ext>
            </a:extLst>
          </p:cNvPr>
          <p:cNvPicPr>
            <a:picLocks noChangeAspect="1"/>
          </p:cNvPicPr>
          <p:nvPr/>
        </p:nvPicPr>
        <p:blipFill>
          <a:blip r:embed="rId2"/>
          <a:stretch>
            <a:fillRect/>
          </a:stretch>
        </p:blipFill>
        <p:spPr>
          <a:xfrm>
            <a:off x="1222438" y="4810531"/>
            <a:ext cx="6491122" cy="1435453"/>
          </a:xfrm>
          <a:prstGeom prst="rect">
            <a:avLst/>
          </a:prstGeom>
        </p:spPr>
      </p:pic>
      <p:pic>
        <p:nvPicPr>
          <p:cNvPr id="10" name="Imagen 9">
            <a:extLst>
              <a:ext uri="{FF2B5EF4-FFF2-40B4-BE49-F238E27FC236}">
                <a16:creationId xmlns:a16="http://schemas.microsoft.com/office/drawing/2014/main" id="{6004231F-79FF-49CE-B9D1-22ECAF7F90FC}"/>
              </a:ext>
            </a:extLst>
          </p:cNvPr>
          <p:cNvPicPr>
            <a:picLocks noChangeAspect="1"/>
          </p:cNvPicPr>
          <p:nvPr/>
        </p:nvPicPr>
        <p:blipFill>
          <a:blip r:embed="rId3"/>
          <a:stretch>
            <a:fillRect/>
          </a:stretch>
        </p:blipFill>
        <p:spPr>
          <a:xfrm>
            <a:off x="999837" y="1317056"/>
            <a:ext cx="7144325" cy="3292249"/>
          </a:xfrm>
          <a:prstGeom prst="rect">
            <a:avLst/>
          </a:prstGeom>
        </p:spPr>
      </p:pic>
    </p:spTree>
    <p:extLst>
      <p:ext uri="{BB962C8B-B14F-4D97-AF65-F5344CB8AC3E}">
        <p14:creationId xmlns:p14="http://schemas.microsoft.com/office/powerpoint/2010/main" val="31860422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34B206C-B6D9-4567-839D-40ACC96BF448}"/>
              </a:ext>
            </a:extLst>
          </p:cNvPr>
          <p:cNvSpPr>
            <a:spLocks noGrp="1"/>
          </p:cNvSpPr>
          <p:nvPr>
            <p:ph type="sldNum" sz="quarter" idx="4"/>
          </p:nvPr>
        </p:nvSpPr>
        <p:spPr/>
        <p:txBody>
          <a:bodyPr/>
          <a:lstStyle/>
          <a:p>
            <a:fld id="{08DCC1CA-BC64-9342-9FC6-0A703FD15379}" type="slidenum">
              <a:rPr lang="en-US" smtClean="0"/>
              <a:pPr/>
              <a:t>69</a:t>
            </a:fld>
            <a:endParaRPr lang="en-US" dirty="0"/>
          </a:p>
        </p:txBody>
      </p:sp>
      <p:sp>
        <p:nvSpPr>
          <p:cNvPr id="5" name="Marcador de pie de página 4">
            <a:extLst>
              <a:ext uri="{FF2B5EF4-FFF2-40B4-BE49-F238E27FC236}">
                <a16:creationId xmlns:a16="http://schemas.microsoft.com/office/drawing/2014/main" id="{46688C8A-3324-42E7-A911-EFA7EDAA65ED}"/>
              </a:ext>
            </a:extLst>
          </p:cNvPr>
          <p:cNvSpPr>
            <a:spLocks noGrp="1"/>
          </p:cNvSpPr>
          <p:nvPr>
            <p:ph type="ftr" sz="quarter" idx="3"/>
          </p:nvPr>
        </p:nvSpPr>
        <p:spPr/>
        <p:txBody>
          <a:bodyPr/>
          <a:lstStyle/>
          <a:p>
            <a:r>
              <a:rPr lang="es-MX" dirty="0"/>
              <a:t>Sesión Ordinaria 04/2021 del 29 de abril de 2021</a:t>
            </a:r>
          </a:p>
        </p:txBody>
      </p:sp>
      <p:sp>
        <p:nvSpPr>
          <p:cNvPr id="6" name="Título 3">
            <a:extLst>
              <a:ext uri="{FF2B5EF4-FFF2-40B4-BE49-F238E27FC236}">
                <a16:creationId xmlns:a16="http://schemas.microsoft.com/office/drawing/2014/main" id="{72FF6556-0265-4B93-A31C-CC183F532613}"/>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Marzo 2021</a:t>
            </a:r>
          </a:p>
        </p:txBody>
      </p:sp>
      <p:sp>
        <p:nvSpPr>
          <p:cNvPr id="7" name="Marcador de texto 4">
            <a:extLst>
              <a:ext uri="{FF2B5EF4-FFF2-40B4-BE49-F238E27FC236}">
                <a16:creationId xmlns:a16="http://schemas.microsoft.com/office/drawing/2014/main" id="{E336DC57-3814-460C-B970-8EECD8BC37AE}"/>
              </a:ext>
            </a:extLst>
          </p:cNvPr>
          <p:cNvSpPr txBox="1">
            <a:spLocks/>
          </p:cNvSpPr>
          <p:nvPr/>
        </p:nvSpPr>
        <p:spPr>
          <a:xfrm>
            <a:off x="227874" y="701818"/>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Estatus de situación de adeudos de Entidades Público Patronales adheridas</a:t>
            </a:r>
          </a:p>
        </p:txBody>
      </p:sp>
      <p:sp>
        <p:nvSpPr>
          <p:cNvPr id="8" name="CuadroTexto 7">
            <a:extLst>
              <a:ext uri="{FF2B5EF4-FFF2-40B4-BE49-F238E27FC236}">
                <a16:creationId xmlns:a16="http://schemas.microsoft.com/office/drawing/2014/main" id="{80AE39F2-FC44-478C-83CF-9A77F08AC6FE}"/>
              </a:ext>
            </a:extLst>
          </p:cNvPr>
          <p:cNvSpPr txBox="1"/>
          <p:nvPr/>
        </p:nvSpPr>
        <p:spPr>
          <a:xfrm>
            <a:off x="496388" y="6064254"/>
            <a:ext cx="8098971" cy="400110"/>
          </a:xfrm>
          <a:prstGeom prst="rect">
            <a:avLst/>
          </a:prstGeom>
          <a:noFill/>
        </p:spPr>
        <p:txBody>
          <a:bodyPr wrap="square" rtlCol="0">
            <a:spAutoFit/>
          </a:bodyPr>
          <a:lstStyle/>
          <a:p>
            <a:r>
              <a:rPr lang="es-MX" sz="1000" b="1" i="1" dirty="0"/>
              <a:t>* </a:t>
            </a:r>
            <a:r>
              <a:rPr lang="es-MX" sz="1000" i="1" dirty="0"/>
              <a:t>No se cuantifican Grupo 16 de Policía Auxiliar, Grupo 20 de Policía Auxiliar y DARE Municipio de Zapotlán el Grande, ya que son entidades inactivas; sin embargo, aún presentan adeudo al Instituto. </a:t>
            </a:r>
          </a:p>
        </p:txBody>
      </p:sp>
      <p:pic>
        <p:nvPicPr>
          <p:cNvPr id="11" name="Imagen 10">
            <a:extLst>
              <a:ext uri="{FF2B5EF4-FFF2-40B4-BE49-F238E27FC236}">
                <a16:creationId xmlns:a16="http://schemas.microsoft.com/office/drawing/2014/main" id="{8F885DEA-4BAF-47D2-B27F-089F907FD0E7}"/>
              </a:ext>
            </a:extLst>
          </p:cNvPr>
          <p:cNvPicPr>
            <a:picLocks noChangeAspect="1"/>
          </p:cNvPicPr>
          <p:nvPr/>
        </p:nvPicPr>
        <p:blipFill>
          <a:blip r:embed="rId2"/>
          <a:stretch>
            <a:fillRect/>
          </a:stretch>
        </p:blipFill>
        <p:spPr>
          <a:xfrm>
            <a:off x="1233348" y="4423502"/>
            <a:ext cx="6677303" cy="1614737"/>
          </a:xfrm>
          <a:prstGeom prst="rect">
            <a:avLst/>
          </a:prstGeom>
        </p:spPr>
      </p:pic>
      <p:graphicFrame>
        <p:nvGraphicFramePr>
          <p:cNvPr id="12" name="Gráfico 11">
            <a:extLst>
              <a:ext uri="{FF2B5EF4-FFF2-40B4-BE49-F238E27FC236}">
                <a16:creationId xmlns:a16="http://schemas.microsoft.com/office/drawing/2014/main" id="{0D76ADC8-E368-435F-8778-2EFA155D248B}"/>
              </a:ext>
            </a:extLst>
          </p:cNvPr>
          <p:cNvGraphicFramePr>
            <a:graphicFrameLocks/>
          </p:cNvGraphicFramePr>
          <p:nvPr>
            <p:extLst>
              <p:ext uri="{D42A27DB-BD31-4B8C-83A1-F6EECF244321}">
                <p14:modId xmlns:p14="http://schemas.microsoft.com/office/powerpoint/2010/main" val="758492436"/>
              </p:ext>
            </p:extLst>
          </p:nvPr>
        </p:nvGraphicFramePr>
        <p:xfrm>
          <a:off x="1122879" y="1274105"/>
          <a:ext cx="6845990" cy="2783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30863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7</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dirty="0"/>
              <a:t>Estados Financieros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dirty="0"/>
              <a:t>Sesión Ordinaria 04/2021 del 29 de abril de 2021</a:t>
            </a:r>
          </a:p>
        </p:txBody>
      </p:sp>
      <p:pic>
        <p:nvPicPr>
          <p:cNvPr id="6" name="Imagen 5">
            <a:extLst>
              <a:ext uri="{FF2B5EF4-FFF2-40B4-BE49-F238E27FC236}">
                <a16:creationId xmlns:a16="http://schemas.microsoft.com/office/drawing/2014/main" id="{84565AD8-157E-4327-876B-69476AEF7F9A}"/>
              </a:ext>
            </a:extLst>
          </p:cNvPr>
          <p:cNvPicPr>
            <a:picLocks noChangeAspect="1"/>
          </p:cNvPicPr>
          <p:nvPr/>
        </p:nvPicPr>
        <p:blipFill>
          <a:blip r:embed="rId2"/>
          <a:stretch>
            <a:fillRect/>
          </a:stretch>
        </p:blipFill>
        <p:spPr>
          <a:xfrm>
            <a:off x="386367" y="711734"/>
            <a:ext cx="8371266" cy="4745693"/>
          </a:xfrm>
          <a:prstGeom prst="rect">
            <a:avLst/>
          </a:prstGeom>
        </p:spPr>
      </p:pic>
    </p:spTree>
    <p:extLst>
      <p:ext uri="{BB962C8B-B14F-4D97-AF65-F5344CB8AC3E}">
        <p14:creationId xmlns:p14="http://schemas.microsoft.com/office/powerpoint/2010/main" val="353829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125388" y="602981"/>
            <a:ext cx="8636000" cy="419100"/>
          </a:xfrm>
        </p:spPr>
        <p:txBody>
          <a:bodyPr>
            <a:normAutofit/>
          </a:bodyPr>
          <a:lstStyle/>
          <a:p>
            <a:r>
              <a:rPr lang="es-MX" sz="1800" dirty="0">
                <a:latin typeface="+mj-lt"/>
              </a:rPr>
              <a:t>Proceso Jurídico</a:t>
            </a:r>
          </a:p>
        </p:txBody>
      </p:sp>
      <p:sp>
        <p:nvSpPr>
          <p:cNvPr id="7" name="Título 3">
            <a:extLst>
              <a:ext uri="{FF2B5EF4-FFF2-40B4-BE49-F238E27FC236}">
                <a16:creationId xmlns:a16="http://schemas.microsoft.com/office/drawing/2014/main" id="{778DC33C-ACD7-4996-95C0-3B3104B44ABF}"/>
              </a:ext>
            </a:extLst>
          </p:cNvPr>
          <p:cNvSpPr txBox="1">
            <a:spLocks noGrp="1"/>
          </p:cNvSpPr>
          <p:nvPr>
            <p:ph type="body" sz="quarter" idx="13"/>
          </p:nvPr>
        </p:nvSpPr>
        <p:spPr>
          <a:xfrm>
            <a:off x="1709319" y="114300"/>
            <a:ext cx="6683375" cy="330200"/>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Marzo 2021</a:t>
            </a:r>
          </a:p>
        </p:txBody>
      </p:sp>
      <p:sp>
        <p:nvSpPr>
          <p:cNvPr id="8" name="Marcador de número de diapositiva 7">
            <a:extLst>
              <a:ext uri="{FF2B5EF4-FFF2-40B4-BE49-F238E27FC236}">
                <a16:creationId xmlns:a16="http://schemas.microsoft.com/office/drawing/2014/main" id="{F3639880-765E-49F6-9ACD-12988CF9AE30}"/>
              </a:ext>
            </a:extLst>
          </p:cNvPr>
          <p:cNvSpPr>
            <a:spLocks noGrp="1"/>
          </p:cNvSpPr>
          <p:nvPr>
            <p:ph type="sldNum" sz="quarter" idx="4"/>
          </p:nvPr>
        </p:nvSpPr>
        <p:spPr>
          <a:xfrm>
            <a:off x="8670470" y="6453144"/>
            <a:ext cx="454911" cy="365125"/>
          </a:xfrm>
        </p:spPr>
        <p:txBody>
          <a:bodyPr/>
          <a:lstStyle/>
          <a:p>
            <a:fld id="{80B2590F-B4BA-461D-B92A-63CE21F34F70}" type="slidenum">
              <a:rPr lang="es-MX" sz="1200">
                <a:solidFill>
                  <a:schemeClr val="tx1">
                    <a:tint val="75000"/>
                  </a:schemeClr>
                </a:solidFill>
                <a:latin typeface="+mn-lt"/>
                <a:cs typeface="+mn-cs"/>
              </a:rPr>
              <a:t>70</a:t>
            </a:fld>
            <a:endParaRPr lang="es-MX" sz="1200" dirty="0">
              <a:solidFill>
                <a:schemeClr val="tx1">
                  <a:tint val="75000"/>
                </a:schemeClr>
              </a:solidFill>
              <a:latin typeface="+mn-lt"/>
              <a:cs typeface="+mn-cs"/>
            </a:endParaRPr>
          </a:p>
        </p:txBody>
      </p:sp>
      <p:graphicFrame>
        <p:nvGraphicFramePr>
          <p:cNvPr id="9" name="Objeto 8">
            <a:extLst>
              <a:ext uri="{FF2B5EF4-FFF2-40B4-BE49-F238E27FC236}">
                <a16:creationId xmlns:a16="http://schemas.microsoft.com/office/drawing/2014/main" id="{4263F5DD-4814-4118-AD45-2CA6FF0A15C2}"/>
              </a:ext>
            </a:extLst>
          </p:cNvPr>
          <p:cNvGraphicFramePr>
            <a:graphicFrameLocks noChangeAspect="1"/>
          </p:cNvGraphicFramePr>
          <p:nvPr>
            <p:extLst>
              <p:ext uri="{D42A27DB-BD31-4B8C-83A1-F6EECF244321}">
                <p14:modId xmlns:p14="http://schemas.microsoft.com/office/powerpoint/2010/main" val="1930817563"/>
              </p:ext>
            </p:extLst>
          </p:nvPr>
        </p:nvGraphicFramePr>
        <p:xfrm>
          <a:off x="125388" y="1180562"/>
          <a:ext cx="8844864" cy="4971402"/>
        </p:xfrm>
        <a:graphic>
          <a:graphicData uri="http://schemas.openxmlformats.org/presentationml/2006/ole">
            <mc:AlternateContent xmlns:mc="http://schemas.openxmlformats.org/markup-compatibility/2006">
              <mc:Choice xmlns:v="urn:schemas-microsoft-com:vml" Requires="v">
                <p:oleObj name="Hoja de cálculo" r:id="rId2" imgW="14582746" imgH="7496055" progId="Excel.Sheet.12">
                  <p:embed/>
                </p:oleObj>
              </mc:Choice>
              <mc:Fallback>
                <p:oleObj name="Hoja de cálculo" r:id="rId2" imgW="14582746" imgH="7496055" progId="Excel.Sheet.12">
                  <p:embed/>
                  <p:pic>
                    <p:nvPicPr>
                      <p:cNvPr id="7" name="Objeto 6"/>
                      <p:cNvPicPr/>
                      <p:nvPr/>
                    </p:nvPicPr>
                    <p:blipFill>
                      <a:blip r:embed="rId3"/>
                      <a:stretch>
                        <a:fillRect/>
                      </a:stretch>
                    </p:blipFill>
                    <p:spPr>
                      <a:xfrm>
                        <a:off x="125388" y="1180562"/>
                        <a:ext cx="8844864" cy="4971402"/>
                      </a:xfrm>
                      <a:prstGeom prst="rect">
                        <a:avLst/>
                      </a:prstGeom>
                    </p:spPr>
                  </p:pic>
                </p:oleObj>
              </mc:Fallback>
            </mc:AlternateContent>
          </a:graphicData>
        </a:graphic>
      </p:graphicFrame>
      <p:sp>
        <p:nvSpPr>
          <p:cNvPr id="6" name="Marcador de pie de página 4">
            <a:extLst>
              <a:ext uri="{FF2B5EF4-FFF2-40B4-BE49-F238E27FC236}">
                <a16:creationId xmlns:a16="http://schemas.microsoft.com/office/drawing/2014/main" id="{0BAD1454-2045-4F04-925A-2AE6D2AB04D0}"/>
              </a:ext>
            </a:extLst>
          </p:cNvPr>
          <p:cNvSpPr txBox="1">
            <a:spLocks/>
          </p:cNvSpPr>
          <p:nvPr/>
        </p:nvSpPr>
        <p:spPr>
          <a:xfrm>
            <a:off x="2861895" y="6492236"/>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MX" sz="1200" dirty="0">
                <a:solidFill>
                  <a:schemeClr val="bg1">
                    <a:lumMod val="50000"/>
                  </a:schemeClr>
                </a:solidFill>
              </a:rPr>
              <a:t>Sesión Ordinaria 04/2021 del 29 de abril de 2021</a:t>
            </a:r>
          </a:p>
        </p:txBody>
      </p:sp>
    </p:spTree>
    <p:extLst>
      <p:ext uri="{BB962C8B-B14F-4D97-AF65-F5344CB8AC3E}">
        <p14:creationId xmlns:p14="http://schemas.microsoft.com/office/powerpoint/2010/main" val="7488691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86751" y="611914"/>
            <a:ext cx="8636000" cy="419100"/>
          </a:xfrm>
        </p:spPr>
        <p:txBody>
          <a:bodyPr>
            <a:normAutofit/>
          </a:bodyPr>
          <a:lstStyle/>
          <a:p>
            <a:r>
              <a:rPr lang="es-MX" sz="1800" dirty="0">
                <a:latin typeface="+mj-lt"/>
              </a:rPr>
              <a:t>Requeridos</a:t>
            </a:r>
          </a:p>
        </p:txBody>
      </p:sp>
      <p:sp>
        <p:nvSpPr>
          <p:cNvPr id="6" name="Título 3">
            <a:extLst>
              <a:ext uri="{FF2B5EF4-FFF2-40B4-BE49-F238E27FC236}">
                <a16:creationId xmlns:a16="http://schemas.microsoft.com/office/drawing/2014/main" id="{7716615A-0084-45F0-B792-B8B982288CF7}"/>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Marzo 2021</a:t>
            </a:r>
          </a:p>
        </p:txBody>
      </p:sp>
      <p:sp>
        <p:nvSpPr>
          <p:cNvPr id="8" name="Marcador de número de diapositiva 7">
            <a:extLst>
              <a:ext uri="{FF2B5EF4-FFF2-40B4-BE49-F238E27FC236}">
                <a16:creationId xmlns:a16="http://schemas.microsoft.com/office/drawing/2014/main" id="{8B2A8EC7-966A-4463-A9DE-ACC14424CE19}"/>
              </a:ext>
            </a:extLst>
          </p:cNvPr>
          <p:cNvSpPr>
            <a:spLocks noGrp="1"/>
          </p:cNvSpPr>
          <p:nvPr>
            <p:ph type="sldNum" sz="quarter" idx="4"/>
          </p:nvPr>
        </p:nvSpPr>
        <p:spPr>
          <a:xfrm>
            <a:off x="8670470" y="6453144"/>
            <a:ext cx="454911" cy="365125"/>
          </a:xfrm>
        </p:spPr>
        <p:txBody>
          <a:bodyPr vert="horz" lIns="91440" tIns="45720" rIns="91440" bIns="45720" rtlCol="0" anchor="ctr"/>
          <a:lstStyle/>
          <a:p>
            <a:fld id="{80B2590F-B4BA-461D-B92A-63CE21F34F70}" type="slidenum">
              <a:rPr lang="es-MX" sz="1200">
                <a:solidFill>
                  <a:schemeClr val="tx1">
                    <a:tint val="75000"/>
                  </a:schemeClr>
                </a:solidFill>
                <a:latin typeface="+mn-lt"/>
                <a:cs typeface="+mn-cs"/>
              </a:rPr>
              <a:pPr/>
              <a:t>71</a:t>
            </a:fld>
            <a:endParaRPr lang="es-MX" sz="1200" dirty="0">
              <a:solidFill>
                <a:schemeClr val="tx1">
                  <a:tint val="75000"/>
                </a:schemeClr>
              </a:solidFill>
              <a:latin typeface="+mn-lt"/>
              <a:cs typeface="+mn-cs"/>
            </a:endParaRPr>
          </a:p>
        </p:txBody>
      </p:sp>
      <p:graphicFrame>
        <p:nvGraphicFramePr>
          <p:cNvPr id="7" name="Objeto 6">
            <a:extLst>
              <a:ext uri="{FF2B5EF4-FFF2-40B4-BE49-F238E27FC236}">
                <a16:creationId xmlns:a16="http://schemas.microsoft.com/office/drawing/2014/main" id="{F9485365-27EF-4BAE-913E-F10C4CDC4958}"/>
              </a:ext>
            </a:extLst>
          </p:cNvPr>
          <p:cNvGraphicFramePr>
            <a:graphicFrameLocks noChangeAspect="1"/>
          </p:cNvGraphicFramePr>
          <p:nvPr>
            <p:extLst>
              <p:ext uri="{D42A27DB-BD31-4B8C-83A1-F6EECF244321}">
                <p14:modId xmlns:p14="http://schemas.microsoft.com/office/powerpoint/2010/main" val="3708904815"/>
              </p:ext>
            </p:extLst>
          </p:nvPr>
        </p:nvGraphicFramePr>
        <p:xfrm>
          <a:off x="188351" y="5589430"/>
          <a:ext cx="8747836" cy="154546"/>
        </p:xfrm>
        <a:graphic>
          <a:graphicData uri="http://schemas.openxmlformats.org/presentationml/2006/ole">
            <mc:AlternateContent xmlns:mc="http://schemas.openxmlformats.org/markup-compatibility/2006">
              <mc:Choice xmlns:v="urn:schemas-microsoft-com:vml" Requires="v">
                <p:oleObj name="Hoja de cálculo" r:id="rId2" imgW="14582746" imgH="219186" progId="Excel.Sheet.12">
                  <p:embed/>
                </p:oleObj>
              </mc:Choice>
              <mc:Fallback>
                <p:oleObj name="Hoja de cálculo" r:id="rId2" imgW="14582746" imgH="219186" progId="Excel.Sheet.12">
                  <p:embed/>
                  <p:pic>
                    <p:nvPicPr>
                      <p:cNvPr id="8" name="Objeto 7"/>
                      <p:cNvPicPr/>
                      <p:nvPr/>
                    </p:nvPicPr>
                    <p:blipFill>
                      <a:blip r:embed="rId3"/>
                      <a:stretch>
                        <a:fillRect/>
                      </a:stretch>
                    </p:blipFill>
                    <p:spPr>
                      <a:xfrm>
                        <a:off x="188351" y="5589430"/>
                        <a:ext cx="8747836" cy="154546"/>
                      </a:xfrm>
                      <a:prstGeom prst="rect">
                        <a:avLst/>
                      </a:prstGeom>
                    </p:spPr>
                  </p:pic>
                </p:oleObj>
              </mc:Fallback>
            </mc:AlternateContent>
          </a:graphicData>
        </a:graphic>
      </p:graphicFrame>
      <p:graphicFrame>
        <p:nvGraphicFramePr>
          <p:cNvPr id="9" name="Objeto 8">
            <a:extLst>
              <a:ext uri="{FF2B5EF4-FFF2-40B4-BE49-F238E27FC236}">
                <a16:creationId xmlns:a16="http://schemas.microsoft.com/office/drawing/2014/main" id="{4F2B3185-CF85-4D5F-9153-1C60A379A2AB}"/>
              </a:ext>
            </a:extLst>
          </p:cNvPr>
          <p:cNvGraphicFramePr>
            <a:graphicFrameLocks noChangeAspect="1"/>
          </p:cNvGraphicFramePr>
          <p:nvPr>
            <p:extLst>
              <p:ext uri="{D42A27DB-BD31-4B8C-83A1-F6EECF244321}">
                <p14:modId xmlns:p14="http://schemas.microsoft.com/office/powerpoint/2010/main" val="3869357312"/>
              </p:ext>
            </p:extLst>
          </p:nvPr>
        </p:nvGraphicFramePr>
        <p:xfrm>
          <a:off x="188351" y="977076"/>
          <a:ext cx="8747836" cy="4547961"/>
        </p:xfrm>
        <a:graphic>
          <a:graphicData uri="http://schemas.openxmlformats.org/presentationml/2006/ole">
            <mc:AlternateContent xmlns:mc="http://schemas.openxmlformats.org/markup-compatibility/2006">
              <mc:Choice xmlns:v="urn:schemas-microsoft-com:vml" Requires="v">
                <p:oleObj name="Hoja de cálculo" r:id="rId4" imgW="14582746" imgH="7429382" progId="Excel.Sheet.12">
                  <p:embed/>
                </p:oleObj>
              </mc:Choice>
              <mc:Fallback>
                <p:oleObj name="Hoja de cálculo" r:id="rId4" imgW="14582746" imgH="7429382" progId="Excel.Sheet.12">
                  <p:embed/>
                  <p:pic>
                    <p:nvPicPr>
                      <p:cNvPr id="9" name="Objeto 8"/>
                      <p:cNvPicPr/>
                      <p:nvPr/>
                    </p:nvPicPr>
                    <p:blipFill>
                      <a:blip r:embed="rId5"/>
                      <a:stretch>
                        <a:fillRect/>
                      </a:stretch>
                    </p:blipFill>
                    <p:spPr>
                      <a:xfrm>
                        <a:off x="188351" y="977076"/>
                        <a:ext cx="8747836" cy="4547961"/>
                      </a:xfrm>
                      <a:prstGeom prst="rect">
                        <a:avLst/>
                      </a:prstGeom>
                    </p:spPr>
                  </p:pic>
                </p:oleObj>
              </mc:Fallback>
            </mc:AlternateContent>
          </a:graphicData>
        </a:graphic>
      </p:graphicFrame>
      <p:sp>
        <p:nvSpPr>
          <p:cNvPr id="10" name="Marcador de pie de página 4">
            <a:extLst>
              <a:ext uri="{FF2B5EF4-FFF2-40B4-BE49-F238E27FC236}">
                <a16:creationId xmlns:a16="http://schemas.microsoft.com/office/drawing/2014/main" id="{A3BCF371-E678-4BB1-B9A8-5E9F41D4A457}"/>
              </a:ext>
            </a:extLst>
          </p:cNvPr>
          <p:cNvSpPr txBox="1">
            <a:spLocks/>
          </p:cNvSpPr>
          <p:nvPr/>
        </p:nvSpPr>
        <p:spPr>
          <a:xfrm>
            <a:off x="2886075" y="6492875"/>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MX" sz="1200" dirty="0">
                <a:solidFill>
                  <a:schemeClr val="bg1">
                    <a:lumMod val="50000"/>
                  </a:schemeClr>
                </a:solidFill>
              </a:rPr>
              <a:t>Sesión Ordinaria 04/2021 del 29 de abril de 2021</a:t>
            </a:r>
          </a:p>
        </p:txBody>
      </p:sp>
    </p:spTree>
    <p:extLst>
      <p:ext uri="{BB962C8B-B14F-4D97-AF65-F5344CB8AC3E}">
        <p14:creationId xmlns:p14="http://schemas.microsoft.com/office/powerpoint/2010/main" val="33481397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125389" y="787400"/>
            <a:ext cx="8636000" cy="419100"/>
          </a:xfrm>
        </p:spPr>
        <p:txBody>
          <a:bodyPr>
            <a:normAutofit/>
          </a:bodyPr>
          <a:lstStyle/>
          <a:p>
            <a:r>
              <a:rPr lang="es-MX" sz="1800" dirty="0">
                <a:latin typeface="+mj-lt"/>
              </a:rPr>
              <a:t>Incumplimiento de Convenios</a:t>
            </a: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Marzo 2021</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4"/>
          </p:nvPr>
        </p:nvSpPr>
        <p:spPr>
          <a:xfrm>
            <a:off x="8657218" y="6439892"/>
            <a:ext cx="454911" cy="365125"/>
          </a:xfrm>
        </p:spPr>
        <p:txBody>
          <a:bodyPr/>
          <a:lstStyle/>
          <a:p>
            <a:fld id="{80B2590F-B4BA-461D-B92A-63CE21F34F70}" type="slidenum">
              <a:rPr lang="es-MX" sz="1200">
                <a:solidFill>
                  <a:schemeClr val="tx1">
                    <a:tint val="75000"/>
                  </a:schemeClr>
                </a:solidFill>
                <a:latin typeface="+mn-lt"/>
                <a:cs typeface="+mn-cs"/>
              </a:rPr>
              <a:t>72</a:t>
            </a:fld>
            <a:endParaRPr lang="es-MX" sz="1200" dirty="0">
              <a:solidFill>
                <a:schemeClr val="tx1">
                  <a:tint val="75000"/>
                </a:schemeClr>
              </a:solidFill>
              <a:latin typeface="+mn-lt"/>
              <a:cs typeface="+mn-cs"/>
            </a:endParaRPr>
          </a:p>
        </p:txBody>
      </p:sp>
      <p:sp>
        <p:nvSpPr>
          <p:cNvPr id="8" name="Rectángulo 7">
            <a:extLst>
              <a:ext uri="{FF2B5EF4-FFF2-40B4-BE49-F238E27FC236}">
                <a16:creationId xmlns:a16="http://schemas.microsoft.com/office/drawing/2014/main" id="{C592EAC3-D8B9-4702-AB0F-AD43C376F026}"/>
              </a:ext>
            </a:extLst>
          </p:cNvPr>
          <p:cNvSpPr/>
          <p:nvPr/>
        </p:nvSpPr>
        <p:spPr>
          <a:xfrm>
            <a:off x="3063696" y="3374471"/>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Adeudo Total Exigible = $1,077´829,481</a:t>
            </a:r>
            <a:endParaRPr lang="es-MX" b="1" dirty="0"/>
          </a:p>
        </p:txBody>
      </p:sp>
      <p:graphicFrame>
        <p:nvGraphicFramePr>
          <p:cNvPr id="11" name="Objeto 10">
            <a:extLst>
              <a:ext uri="{FF2B5EF4-FFF2-40B4-BE49-F238E27FC236}">
                <a16:creationId xmlns:a16="http://schemas.microsoft.com/office/drawing/2014/main" id="{01B704AF-08A5-49D6-A647-13B1029DFFB3}"/>
              </a:ext>
            </a:extLst>
          </p:cNvPr>
          <p:cNvGraphicFramePr>
            <a:graphicFrameLocks noChangeAspect="1"/>
          </p:cNvGraphicFramePr>
          <p:nvPr>
            <p:extLst>
              <p:ext uri="{D42A27DB-BD31-4B8C-83A1-F6EECF244321}">
                <p14:modId xmlns:p14="http://schemas.microsoft.com/office/powerpoint/2010/main" val="2209006131"/>
              </p:ext>
            </p:extLst>
          </p:nvPr>
        </p:nvGraphicFramePr>
        <p:xfrm>
          <a:off x="144657" y="1266779"/>
          <a:ext cx="8754644" cy="1811271"/>
        </p:xfrm>
        <a:graphic>
          <a:graphicData uri="http://schemas.openxmlformats.org/presentationml/2006/ole">
            <mc:AlternateContent xmlns:mc="http://schemas.openxmlformats.org/markup-compatibility/2006">
              <mc:Choice xmlns:v="urn:schemas-microsoft-com:vml" Requires="v">
                <p:oleObj name="Hoja de cálculo" r:id="rId2" imgW="12506361" imgH="2562210" progId="Excel.Sheet.12">
                  <p:embed/>
                </p:oleObj>
              </mc:Choice>
              <mc:Fallback>
                <p:oleObj name="Hoja de cálculo" r:id="rId2" imgW="12506361" imgH="2562210" progId="Excel.Sheet.12">
                  <p:embed/>
                  <p:pic>
                    <p:nvPicPr>
                      <p:cNvPr id="4" name="Objeto 3"/>
                      <p:cNvPicPr/>
                      <p:nvPr/>
                    </p:nvPicPr>
                    <p:blipFill>
                      <a:blip r:embed="rId3"/>
                      <a:stretch>
                        <a:fillRect/>
                      </a:stretch>
                    </p:blipFill>
                    <p:spPr>
                      <a:xfrm>
                        <a:off x="144657" y="1266779"/>
                        <a:ext cx="8754644" cy="1811271"/>
                      </a:xfrm>
                      <a:prstGeom prst="rect">
                        <a:avLst/>
                      </a:prstGeom>
                    </p:spPr>
                  </p:pic>
                </p:oleObj>
              </mc:Fallback>
            </mc:AlternateContent>
          </a:graphicData>
        </a:graphic>
      </p:graphicFrame>
      <p:sp>
        <p:nvSpPr>
          <p:cNvPr id="9" name="Marcador de pie de página 4">
            <a:extLst>
              <a:ext uri="{FF2B5EF4-FFF2-40B4-BE49-F238E27FC236}">
                <a16:creationId xmlns:a16="http://schemas.microsoft.com/office/drawing/2014/main" id="{A8167D78-44A7-4C63-A25B-29A585B493AE}"/>
              </a:ext>
            </a:extLst>
          </p:cNvPr>
          <p:cNvSpPr txBox="1">
            <a:spLocks/>
          </p:cNvSpPr>
          <p:nvPr/>
        </p:nvSpPr>
        <p:spPr>
          <a:xfrm>
            <a:off x="2886075" y="6439891"/>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MX" sz="1200" dirty="0">
                <a:solidFill>
                  <a:schemeClr val="bg1">
                    <a:lumMod val="50000"/>
                  </a:schemeClr>
                </a:solidFill>
              </a:rPr>
              <a:t>Sesión Ordinaria 04/2021 del 29 de abril de 2021</a:t>
            </a:r>
          </a:p>
        </p:txBody>
      </p:sp>
    </p:spTree>
    <p:extLst>
      <p:ext uri="{BB962C8B-B14F-4D97-AF65-F5344CB8AC3E}">
        <p14:creationId xmlns:p14="http://schemas.microsoft.com/office/powerpoint/2010/main" val="1557759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125419" y="718665"/>
            <a:ext cx="8636000" cy="419100"/>
          </a:xfrm>
        </p:spPr>
        <p:txBody>
          <a:bodyPr>
            <a:normAutofit/>
          </a:bodyPr>
          <a:lstStyle/>
          <a:p>
            <a:r>
              <a:rPr lang="es-MX" sz="1800" dirty="0">
                <a:latin typeface="+mj-lt"/>
              </a:rPr>
              <a:t>Histórico de Adeudos EPP con Convenios</a:t>
            </a: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Marzo 2021</a:t>
            </a:r>
          </a:p>
        </p:txBody>
      </p:sp>
      <p:sp>
        <p:nvSpPr>
          <p:cNvPr id="9" name="CuadroTexto 8">
            <a:extLst>
              <a:ext uri="{FF2B5EF4-FFF2-40B4-BE49-F238E27FC236}">
                <a16:creationId xmlns:a16="http://schemas.microsoft.com/office/drawing/2014/main" id="{4C941349-7C68-436A-B2F2-F1815CC69C25}"/>
              </a:ext>
            </a:extLst>
          </p:cNvPr>
          <p:cNvSpPr txBox="1"/>
          <p:nvPr/>
        </p:nvSpPr>
        <p:spPr>
          <a:xfrm>
            <a:off x="341682" y="6187086"/>
            <a:ext cx="8574952" cy="461665"/>
          </a:xfrm>
          <a:prstGeom prst="rect">
            <a:avLst/>
          </a:prstGeom>
          <a:noFill/>
        </p:spPr>
        <p:txBody>
          <a:bodyPr wrap="square" rtlCol="0">
            <a:spAutoFit/>
          </a:bodyPr>
          <a:lstStyle/>
          <a:p>
            <a:pPr marL="285750" indent="-285750">
              <a:buFont typeface="Wingdings" panose="05000000000000000000" pitchFamily="2" charset="2"/>
              <a:buChar char="ü"/>
            </a:pPr>
            <a:r>
              <a:rPr lang="es-MX" sz="1200" dirty="0"/>
              <a:t>Una vez presentado el reporte de adeudos de </a:t>
            </a:r>
            <a:r>
              <a:rPr lang="es-MX" sz="1200" i="1" dirty="0"/>
              <a:t>Entidades Públicas Patronales al mes de marzo de 2021</a:t>
            </a:r>
            <a:r>
              <a:rPr lang="es-MX" sz="1200" dirty="0"/>
              <a:t>, los miembros del Consejo Directivo </a:t>
            </a:r>
            <a:r>
              <a:rPr lang="es-MX" sz="1200" i="1" dirty="0"/>
              <a:t>quedan enterados del mismo.</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4"/>
          </p:nvPr>
        </p:nvSpPr>
        <p:spPr>
          <a:xfrm>
            <a:off x="8657218" y="6439892"/>
            <a:ext cx="454911" cy="365125"/>
          </a:xfrm>
        </p:spPr>
        <p:txBody>
          <a:bodyPr/>
          <a:lstStyle/>
          <a:p>
            <a:fld id="{80B2590F-B4BA-461D-B92A-63CE21F34F70}" type="slidenum">
              <a:rPr lang="es-MX" sz="1200">
                <a:solidFill>
                  <a:schemeClr val="tx1">
                    <a:tint val="75000"/>
                  </a:schemeClr>
                </a:solidFill>
                <a:latin typeface="+mn-lt"/>
                <a:cs typeface="+mn-cs"/>
              </a:rPr>
              <a:t>73</a:t>
            </a:fld>
            <a:endParaRPr lang="es-MX" sz="1200" dirty="0">
              <a:solidFill>
                <a:schemeClr val="tx1">
                  <a:tint val="75000"/>
                </a:schemeClr>
              </a:solidFill>
              <a:latin typeface="+mn-lt"/>
              <a:cs typeface="+mn-cs"/>
            </a:endParaRPr>
          </a:p>
        </p:txBody>
      </p:sp>
      <p:graphicFrame>
        <p:nvGraphicFramePr>
          <p:cNvPr id="12" name="Gráfico 11">
            <a:extLst>
              <a:ext uri="{FF2B5EF4-FFF2-40B4-BE49-F238E27FC236}">
                <a16:creationId xmlns:a16="http://schemas.microsoft.com/office/drawing/2014/main" id="{6F64E325-2032-4F36-9724-86C7D0B3FAB8}"/>
              </a:ext>
            </a:extLst>
          </p:cNvPr>
          <p:cNvGraphicFramePr>
            <a:graphicFrameLocks/>
          </p:cNvGraphicFramePr>
          <p:nvPr>
            <p:extLst>
              <p:ext uri="{D42A27DB-BD31-4B8C-83A1-F6EECF244321}">
                <p14:modId xmlns:p14="http://schemas.microsoft.com/office/powerpoint/2010/main" val="1120459828"/>
              </p:ext>
            </p:extLst>
          </p:nvPr>
        </p:nvGraphicFramePr>
        <p:xfrm>
          <a:off x="610400" y="2974566"/>
          <a:ext cx="7702550" cy="2951503"/>
        </p:xfrm>
        <a:graphic>
          <a:graphicData uri="http://schemas.openxmlformats.org/drawingml/2006/chart">
            <c:chart xmlns:c="http://schemas.openxmlformats.org/drawingml/2006/chart" xmlns:r="http://schemas.openxmlformats.org/officeDocument/2006/relationships" r:id="rId2"/>
          </a:graphicData>
        </a:graphic>
      </p:graphicFrame>
      <p:sp>
        <p:nvSpPr>
          <p:cNvPr id="13" name="CuadroTexto 12">
            <a:extLst>
              <a:ext uri="{FF2B5EF4-FFF2-40B4-BE49-F238E27FC236}">
                <a16:creationId xmlns:a16="http://schemas.microsoft.com/office/drawing/2014/main" id="{837918FA-C962-4636-B0F6-2180BF4F3258}"/>
              </a:ext>
            </a:extLst>
          </p:cNvPr>
          <p:cNvSpPr txBox="1"/>
          <p:nvPr/>
        </p:nvSpPr>
        <p:spPr>
          <a:xfrm>
            <a:off x="125419" y="5840344"/>
            <a:ext cx="8751881" cy="369332"/>
          </a:xfrm>
          <a:prstGeom prst="rect">
            <a:avLst/>
          </a:prstGeom>
          <a:noFill/>
        </p:spPr>
        <p:txBody>
          <a:bodyPr wrap="square" rtlCol="0">
            <a:spAutoFit/>
          </a:bodyPr>
          <a:lstStyle/>
          <a:p>
            <a:r>
              <a:rPr lang="es-MX" sz="900" dirty="0"/>
              <a:t>*</a:t>
            </a:r>
            <a:r>
              <a:rPr lang="es-MX" sz="900" i="1" dirty="0"/>
              <a:t>1. Los saldos de convenio de los ejercicios 2016 a 2020 son al 31 de diciembre; respecto de 2021 el saldo es el reflejado al 31 de marzo.</a:t>
            </a:r>
          </a:p>
          <a:p>
            <a:pPr algn="just"/>
            <a:r>
              <a:rPr lang="es-MX" sz="900" i="1" dirty="0"/>
              <a:t>*2. El total de EPP (Entidades Públicas Patronales) no  corresponde a una sumatoria debido a que una EPP puede tener convenio vigente y encontrarse en carteta jurídica o requerida. </a:t>
            </a:r>
          </a:p>
        </p:txBody>
      </p:sp>
      <p:graphicFrame>
        <p:nvGraphicFramePr>
          <p:cNvPr id="14" name="Objeto 13">
            <a:extLst>
              <a:ext uri="{FF2B5EF4-FFF2-40B4-BE49-F238E27FC236}">
                <a16:creationId xmlns:a16="http://schemas.microsoft.com/office/drawing/2014/main" id="{DC21C277-C720-425E-8369-D8F842B81864}"/>
              </a:ext>
            </a:extLst>
          </p:cNvPr>
          <p:cNvGraphicFramePr>
            <a:graphicFrameLocks noChangeAspect="1"/>
          </p:cNvGraphicFramePr>
          <p:nvPr>
            <p:extLst>
              <p:ext uri="{D42A27DB-BD31-4B8C-83A1-F6EECF244321}">
                <p14:modId xmlns:p14="http://schemas.microsoft.com/office/powerpoint/2010/main" val="1047319009"/>
              </p:ext>
            </p:extLst>
          </p:nvPr>
        </p:nvGraphicFramePr>
        <p:xfrm>
          <a:off x="125419" y="1084481"/>
          <a:ext cx="8437556" cy="1890085"/>
        </p:xfrm>
        <a:graphic>
          <a:graphicData uri="http://schemas.openxmlformats.org/presentationml/2006/ole">
            <mc:AlternateContent xmlns:mc="http://schemas.openxmlformats.org/markup-compatibility/2006">
              <mc:Choice xmlns:v="urn:schemas-microsoft-com:vml" Requires="v">
                <p:oleObj name="Hoja de cálculo" r:id="rId3" imgW="8886723" imgH="1990760" progId="Excel.Sheet.12">
                  <p:embed/>
                </p:oleObj>
              </mc:Choice>
              <mc:Fallback>
                <p:oleObj name="Hoja de cálculo" r:id="rId3" imgW="8886723" imgH="1990760" progId="Excel.Sheet.12">
                  <p:embed/>
                  <p:pic>
                    <p:nvPicPr>
                      <p:cNvPr id="11" name="Objeto 10"/>
                      <p:cNvPicPr/>
                      <p:nvPr/>
                    </p:nvPicPr>
                    <p:blipFill>
                      <a:blip r:embed="rId4"/>
                      <a:stretch>
                        <a:fillRect/>
                      </a:stretch>
                    </p:blipFill>
                    <p:spPr>
                      <a:xfrm>
                        <a:off x="125419" y="1084481"/>
                        <a:ext cx="8437556" cy="1890085"/>
                      </a:xfrm>
                      <a:prstGeom prst="rect">
                        <a:avLst/>
                      </a:prstGeom>
                    </p:spPr>
                  </p:pic>
                </p:oleObj>
              </mc:Fallback>
            </mc:AlternateContent>
          </a:graphicData>
        </a:graphic>
      </p:graphicFrame>
      <p:sp>
        <p:nvSpPr>
          <p:cNvPr id="11" name="Marcador de pie de página 4">
            <a:extLst>
              <a:ext uri="{FF2B5EF4-FFF2-40B4-BE49-F238E27FC236}">
                <a16:creationId xmlns:a16="http://schemas.microsoft.com/office/drawing/2014/main" id="{F3612FE3-A5FA-4689-A84C-CDDBD4260FC5}"/>
              </a:ext>
            </a:extLst>
          </p:cNvPr>
          <p:cNvSpPr txBox="1">
            <a:spLocks/>
          </p:cNvSpPr>
          <p:nvPr/>
        </p:nvSpPr>
        <p:spPr>
          <a:xfrm>
            <a:off x="2861895" y="6492236"/>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MX" sz="1200" dirty="0">
                <a:solidFill>
                  <a:schemeClr val="bg1">
                    <a:lumMod val="50000"/>
                  </a:schemeClr>
                </a:solidFill>
              </a:rPr>
              <a:t>Sesión Ordinaria 04/2021 del 29 de abril de 2021</a:t>
            </a:r>
          </a:p>
        </p:txBody>
      </p:sp>
    </p:spTree>
    <p:extLst>
      <p:ext uri="{BB962C8B-B14F-4D97-AF65-F5344CB8AC3E}">
        <p14:creationId xmlns:p14="http://schemas.microsoft.com/office/powerpoint/2010/main" val="22982148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91F386-CF2D-4CE2-854B-6407E1A8B057}"/>
              </a:ext>
            </a:extLst>
          </p:cNvPr>
          <p:cNvSpPr>
            <a:spLocks noGrp="1"/>
          </p:cNvSpPr>
          <p:nvPr>
            <p:ph type="ctrTitle"/>
          </p:nvPr>
        </p:nvSpPr>
        <p:spPr>
          <a:xfrm>
            <a:off x="457200" y="2693987"/>
            <a:ext cx="5742296" cy="1470025"/>
          </a:xfrm>
        </p:spPr>
        <p:txBody>
          <a:bodyPr/>
          <a:lstStyle/>
          <a:p>
            <a:r>
              <a:rPr lang="es-MX" dirty="0"/>
              <a:t>7. Incorporaciones</a:t>
            </a:r>
          </a:p>
        </p:txBody>
      </p:sp>
      <p:sp>
        <p:nvSpPr>
          <p:cNvPr id="4" name="Marcador de pie de página 3">
            <a:extLst>
              <a:ext uri="{FF2B5EF4-FFF2-40B4-BE49-F238E27FC236}">
                <a16:creationId xmlns:a16="http://schemas.microsoft.com/office/drawing/2014/main" id="{3EA37847-62FB-4B64-91DC-51FF4E702E2B}"/>
              </a:ext>
            </a:extLst>
          </p:cNvPr>
          <p:cNvSpPr>
            <a:spLocks noGrp="1"/>
          </p:cNvSpPr>
          <p:nvPr>
            <p:ph type="ftr" sz="quarter" idx="11"/>
          </p:nvPr>
        </p:nvSpPr>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FF098BA1-CE2E-4638-A9F2-D395DF55C7AD}"/>
              </a:ext>
            </a:extLst>
          </p:cNvPr>
          <p:cNvSpPr>
            <a:spLocks noGrp="1"/>
          </p:cNvSpPr>
          <p:nvPr>
            <p:ph type="sldNum" sz="quarter" idx="12"/>
          </p:nvPr>
        </p:nvSpPr>
        <p:spPr/>
        <p:txBody>
          <a:bodyPr/>
          <a:lstStyle/>
          <a:p>
            <a:fld id="{08DCC1CA-BC64-9342-9FC6-0A703FD15379}" type="slidenum">
              <a:rPr lang="en-US" smtClean="0"/>
              <a:t>74</a:t>
            </a:fld>
            <a:endParaRPr lang="en-US" dirty="0"/>
          </a:p>
        </p:txBody>
      </p:sp>
    </p:spTree>
    <p:extLst>
      <p:ext uri="{BB962C8B-B14F-4D97-AF65-F5344CB8AC3E}">
        <p14:creationId xmlns:p14="http://schemas.microsoft.com/office/powerpoint/2010/main" val="4090073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6A01B1C9-3F70-452C-9721-05A42DCB60CF}"/>
              </a:ext>
            </a:extLst>
          </p:cNvPr>
          <p:cNvSpPr>
            <a:spLocks noGrp="1"/>
          </p:cNvSpPr>
          <p:nvPr>
            <p:ph type="body" sz="quarter" idx="15"/>
          </p:nvPr>
        </p:nvSpPr>
        <p:spPr>
          <a:xfrm>
            <a:off x="13814" y="578364"/>
            <a:ext cx="3975094" cy="445059"/>
          </a:xfrm>
        </p:spPr>
        <p:txBody>
          <a:bodyPr>
            <a:normAutofit/>
          </a:bodyPr>
          <a:lstStyle/>
          <a:p>
            <a:r>
              <a:rPr lang="es-MX" sz="2000" dirty="0">
                <a:solidFill>
                  <a:srgbClr val="7030A0"/>
                </a:solidFill>
                <a:latin typeface="+mj-lt"/>
              </a:rPr>
              <a:t>Policía Metropolitana de Guadalajara</a:t>
            </a:r>
          </a:p>
        </p:txBody>
      </p:sp>
      <p:sp>
        <p:nvSpPr>
          <p:cNvPr id="3" name="Marcador de número de diapositiva 2">
            <a:extLst>
              <a:ext uri="{FF2B5EF4-FFF2-40B4-BE49-F238E27FC236}">
                <a16:creationId xmlns:a16="http://schemas.microsoft.com/office/drawing/2014/main" id="{9EBC67CD-916C-4296-89CB-2DF4B44EA2D0}"/>
              </a:ext>
            </a:extLst>
          </p:cNvPr>
          <p:cNvSpPr>
            <a:spLocks noGrp="1"/>
          </p:cNvSpPr>
          <p:nvPr>
            <p:ph type="sldNum" sz="quarter" idx="4"/>
          </p:nvPr>
        </p:nvSpPr>
        <p:spPr/>
        <p:txBody>
          <a:bodyPr/>
          <a:lstStyle/>
          <a:p>
            <a:fld id="{08DCC1CA-BC64-9342-9FC6-0A703FD15379}" type="slidenum">
              <a:rPr lang="en-US" smtClean="0"/>
              <a:pPr/>
              <a:t>75</a:t>
            </a:fld>
            <a:endParaRPr lang="en-US" dirty="0"/>
          </a:p>
        </p:txBody>
      </p:sp>
      <p:sp>
        <p:nvSpPr>
          <p:cNvPr id="4" name="Título 3">
            <a:extLst>
              <a:ext uri="{FF2B5EF4-FFF2-40B4-BE49-F238E27FC236}">
                <a16:creationId xmlns:a16="http://schemas.microsoft.com/office/drawing/2014/main" id="{DDBDEE46-637E-4B88-9305-F07557CE9459}"/>
              </a:ext>
            </a:extLst>
          </p:cNvPr>
          <p:cNvSpPr>
            <a:spLocks noGrp="1"/>
          </p:cNvSpPr>
          <p:nvPr>
            <p:ph type="title"/>
          </p:nvPr>
        </p:nvSpPr>
        <p:spPr/>
        <p:txBody>
          <a:bodyPr/>
          <a:lstStyle/>
          <a:p>
            <a:r>
              <a:rPr lang="es-MX" dirty="0"/>
              <a:t>Incorporaciones</a:t>
            </a:r>
          </a:p>
        </p:txBody>
      </p:sp>
      <p:sp>
        <p:nvSpPr>
          <p:cNvPr id="5" name="Marcador de pie de página 4">
            <a:extLst>
              <a:ext uri="{FF2B5EF4-FFF2-40B4-BE49-F238E27FC236}">
                <a16:creationId xmlns:a16="http://schemas.microsoft.com/office/drawing/2014/main" id="{9E7CD434-F0A0-428C-89F7-C03A73D13881}"/>
              </a:ext>
            </a:extLst>
          </p:cNvPr>
          <p:cNvSpPr>
            <a:spLocks noGrp="1"/>
          </p:cNvSpPr>
          <p:nvPr>
            <p:ph type="ftr" sz="quarter" idx="3"/>
          </p:nvPr>
        </p:nvSpPr>
        <p:spPr>
          <a:xfrm>
            <a:off x="2872426" y="6464742"/>
            <a:ext cx="3399146" cy="365125"/>
          </a:xfrm>
        </p:spPr>
        <p:txBody>
          <a:bodyPr/>
          <a:lstStyle/>
          <a:p>
            <a:r>
              <a:rPr lang="es-MX" dirty="0"/>
              <a:t>Sesión Ordinaria 04/2021 del 29 de abril de 2021</a:t>
            </a:r>
          </a:p>
        </p:txBody>
      </p:sp>
      <p:sp>
        <p:nvSpPr>
          <p:cNvPr id="6" name="Rectángulo 5">
            <a:extLst>
              <a:ext uri="{FF2B5EF4-FFF2-40B4-BE49-F238E27FC236}">
                <a16:creationId xmlns:a16="http://schemas.microsoft.com/office/drawing/2014/main" id="{A7F79456-FD1F-4821-94C1-2D26ED4A7DA8}"/>
              </a:ext>
            </a:extLst>
          </p:cNvPr>
          <p:cNvSpPr/>
          <p:nvPr/>
        </p:nvSpPr>
        <p:spPr>
          <a:xfrm>
            <a:off x="239543" y="886510"/>
            <a:ext cx="8732179" cy="1569660"/>
          </a:xfrm>
          <a:prstGeom prst="rect">
            <a:avLst/>
          </a:prstGeom>
        </p:spPr>
        <p:txBody>
          <a:bodyPr wrap="square">
            <a:spAutoFit/>
          </a:bodyPr>
          <a:lstStyle/>
          <a:p>
            <a:pPr algn="just" defTabSz="457200"/>
            <a:r>
              <a:rPr lang="es-MX" sz="1600" dirty="0">
                <a:solidFill>
                  <a:prstClr val="black"/>
                </a:solidFill>
                <a:ea typeface="Calibri" panose="020F0502020204030204" pitchFamily="34" charset="0"/>
                <a:cs typeface="Times New Roman" panose="02020603050405020304" pitchFamily="18" charset="0"/>
              </a:rPr>
              <a:t>                                              </a:t>
            </a:r>
            <a:r>
              <a:rPr lang="es-MX" sz="1600" u="sng" dirty="0">
                <a:solidFill>
                  <a:prstClr val="black"/>
                </a:solidFill>
                <a:ea typeface="Calibri" panose="020F0502020204030204" pitchFamily="34" charset="0"/>
                <a:cs typeface="Times New Roman" panose="02020603050405020304" pitchFamily="18" charset="0"/>
              </a:rPr>
              <a:t> </a:t>
            </a:r>
            <a:r>
              <a:rPr lang="es-MX" sz="1600" u="sng" dirty="0">
                <a:solidFill>
                  <a:prstClr val="black">
                    <a:lumMod val="50000"/>
                    <a:lumOff val="50000"/>
                  </a:prstClr>
                </a:solidFill>
                <a:ea typeface="Calibri" panose="020F0502020204030204" pitchFamily="34" charset="0"/>
                <a:cs typeface="Times New Roman" panose="02020603050405020304" pitchFamily="18" charset="0"/>
              </a:rPr>
              <a:t>Solicitud de Incorporación</a:t>
            </a:r>
            <a:r>
              <a:rPr lang="es-MX" sz="1600" dirty="0">
                <a:solidFill>
                  <a:prstClr val="black">
                    <a:lumMod val="50000"/>
                    <a:lumOff val="50000"/>
                  </a:prstClr>
                </a:solidFill>
                <a:ea typeface="Calibri" panose="020F0502020204030204" pitchFamily="34" charset="0"/>
                <a:cs typeface="Times New Roman" panose="02020603050405020304" pitchFamily="18" charset="0"/>
              </a:rPr>
              <a:t>:</a:t>
            </a:r>
          </a:p>
          <a:p>
            <a:pPr algn="just" defTabSz="457200"/>
            <a:r>
              <a:rPr lang="es-MX" sz="1600" dirty="0">
                <a:solidFill>
                  <a:prstClr val="black">
                    <a:lumMod val="50000"/>
                    <a:lumOff val="50000"/>
                  </a:prstClr>
                </a:solidFill>
                <a:ea typeface="Calibri" panose="020F0502020204030204" pitchFamily="34" charset="0"/>
                <a:cs typeface="Times New Roman" panose="02020603050405020304" pitchFamily="18" charset="0"/>
              </a:rPr>
              <a:t> </a:t>
            </a:r>
          </a:p>
          <a:p>
            <a:pPr algn="just" defTabSz="457200"/>
            <a:r>
              <a:rPr lang="es-MX" sz="1600" dirty="0">
                <a:solidFill>
                  <a:prstClr val="black">
                    <a:lumMod val="50000"/>
                    <a:lumOff val="50000"/>
                  </a:prstClr>
                </a:solidFill>
                <a:ea typeface="Calibri" panose="020F0502020204030204" pitchFamily="34" charset="0"/>
                <a:cs typeface="Times New Roman" panose="02020603050405020304" pitchFamily="18" charset="0"/>
              </a:rPr>
              <a:t>Oficio PMG-CG/085/2021, dirigido al Instituto de pensiones del Estado de Jalisco, suscrito por el General Arturo González García, en su carácter de Comisario General de la Policía Metropolitana de Guadalajara.</a:t>
            </a:r>
          </a:p>
          <a:p>
            <a:pPr algn="just" defTabSz="457200"/>
            <a:r>
              <a:rPr lang="es-MX" sz="1600" dirty="0">
                <a:solidFill>
                  <a:prstClr val="black">
                    <a:lumMod val="50000"/>
                    <a:lumOff val="50000"/>
                  </a:prstClr>
                </a:solidFill>
                <a:ea typeface="Calibri" panose="020F0502020204030204" pitchFamily="34" charset="0"/>
                <a:cs typeface="Times New Roman" panose="02020603050405020304" pitchFamily="18" charset="0"/>
              </a:rPr>
              <a:t>Se presenta a continuación la estadística de incorporación de esta dependencia:</a:t>
            </a:r>
          </a:p>
        </p:txBody>
      </p:sp>
      <p:graphicFrame>
        <p:nvGraphicFramePr>
          <p:cNvPr id="7" name="Group 644">
            <a:extLst>
              <a:ext uri="{FF2B5EF4-FFF2-40B4-BE49-F238E27FC236}">
                <a16:creationId xmlns:a16="http://schemas.microsoft.com/office/drawing/2014/main" id="{448E16C8-A84F-4F86-A0EA-16029A3A689A}"/>
              </a:ext>
            </a:extLst>
          </p:cNvPr>
          <p:cNvGraphicFramePr>
            <a:graphicFrameLocks noGrp="1"/>
          </p:cNvGraphicFramePr>
          <p:nvPr>
            <p:extLst>
              <p:ext uri="{D42A27DB-BD31-4B8C-83A1-F6EECF244321}">
                <p14:modId xmlns:p14="http://schemas.microsoft.com/office/powerpoint/2010/main" val="1205877271"/>
              </p:ext>
            </p:extLst>
          </p:nvPr>
        </p:nvGraphicFramePr>
        <p:xfrm>
          <a:off x="382003" y="2462479"/>
          <a:ext cx="8447258" cy="2671200"/>
        </p:xfrm>
        <a:graphic>
          <a:graphicData uri="http://schemas.openxmlformats.org/drawingml/2006/table">
            <a:tbl>
              <a:tblPr/>
              <a:tblGrid>
                <a:gridCol w="1072878">
                  <a:extLst>
                    <a:ext uri="{9D8B030D-6E8A-4147-A177-3AD203B41FA5}">
                      <a16:colId xmlns:a16="http://schemas.microsoft.com/office/drawing/2014/main" val="20000"/>
                    </a:ext>
                  </a:extLst>
                </a:gridCol>
                <a:gridCol w="1533532">
                  <a:extLst>
                    <a:ext uri="{9D8B030D-6E8A-4147-A177-3AD203B41FA5}">
                      <a16:colId xmlns:a16="http://schemas.microsoft.com/office/drawing/2014/main" val="20001"/>
                    </a:ext>
                  </a:extLst>
                </a:gridCol>
                <a:gridCol w="1168171">
                  <a:extLst>
                    <a:ext uri="{9D8B030D-6E8A-4147-A177-3AD203B41FA5}">
                      <a16:colId xmlns:a16="http://schemas.microsoft.com/office/drawing/2014/main" val="20002"/>
                    </a:ext>
                  </a:extLst>
                </a:gridCol>
                <a:gridCol w="1258029">
                  <a:extLst>
                    <a:ext uri="{9D8B030D-6E8A-4147-A177-3AD203B41FA5}">
                      <a16:colId xmlns:a16="http://schemas.microsoft.com/office/drawing/2014/main" val="20003"/>
                    </a:ext>
                  </a:extLst>
                </a:gridCol>
                <a:gridCol w="1824981">
                  <a:extLst>
                    <a:ext uri="{9D8B030D-6E8A-4147-A177-3AD203B41FA5}">
                      <a16:colId xmlns:a16="http://schemas.microsoft.com/office/drawing/2014/main" val="20004"/>
                    </a:ext>
                  </a:extLst>
                </a:gridCol>
                <a:gridCol w="1589667">
                  <a:extLst>
                    <a:ext uri="{9D8B030D-6E8A-4147-A177-3AD203B41FA5}">
                      <a16:colId xmlns:a16="http://schemas.microsoft.com/office/drawing/2014/main" val="20005"/>
                    </a:ext>
                  </a:extLst>
                </a:gridCol>
              </a:tblGrid>
              <a:tr h="257150">
                <a:tc gridSpan="6">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200" b="1" i="0" u="none" strike="noStrike" cap="none" normalizeH="0" baseline="0" dirty="0">
                          <a:ln>
                            <a:noFill/>
                          </a:ln>
                          <a:solidFill>
                            <a:schemeClr val="bg1"/>
                          </a:solidFill>
                          <a:effectLst/>
                          <a:latin typeface="Arial" charset="0"/>
                        </a:rPr>
                        <a:t>CARACTERÍSTICAS POR RANGOS DE EDAD</a:t>
                      </a:r>
                      <a:endParaRPr kumimoji="0" lang="es-ES" sz="120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6E56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ES" sz="1200" b="1"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extLst>
                  <a:ext uri="{0D108BD9-81ED-4DB2-BD59-A6C34878D82A}">
                    <a16:rowId xmlns:a16="http://schemas.microsoft.com/office/drawing/2014/main" val="10000"/>
                  </a:ext>
                </a:extLst>
              </a:tr>
              <a:tr h="39402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200" b="1" i="0" u="none" strike="noStrike" cap="none" normalizeH="0" baseline="0" dirty="0">
                          <a:ln>
                            <a:noFill/>
                          </a:ln>
                          <a:solidFill>
                            <a:schemeClr val="bg1"/>
                          </a:solidFill>
                          <a:effectLst/>
                          <a:latin typeface="Arial" charset="0"/>
                        </a:rPr>
                        <a:t>Rango de edad</a:t>
                      </a:r>
                      <a:endParaRPr kumimoji="0" lang="es-ES" sz="120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200" b="1" i="0" u="none" strike="noStrike" cap="none" normalizeH="0" baseline="0" dirty="0">
                          <a:ln>
                            <a:noFill/>
                          </a:ln>
                          <a:solidFill>
                            <a:schemeClr val="bg1"/>
                          </a:solidFill>
                          <a:effectLst/>
                          <a:latin typeface="Arial" charset="0"/>
                        </a:rPr>
                        <a:t>Número de servidores</a:t>
                      </a:r>
                      <a:endParaRPr kumimoji="0" lang="es-ES" sz="120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200" b="1" i="0" u="none" strike="noStrike" cap="none" normalizeH="0" baseline="0" dirty="0">
                          <a:ln>
                            <a:noFill/>
                          </a:ln>
                          <a:solidFill>
                            <a:schemeClr val="bg1"/>
                          </a:solidFill>
                          <a:effectLst/>
                          <a:latin typeface="Arial" charset="0"/>
                        </a:rPr>
                        <a:t>Edad promedio</a:t>
                      </a:r>
                      <a:endParaRPr kumimoji="0" lang="es-ES" sz="120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200" b="1" i="0" u="none" strike="noStrike" cap="none" normalizeH="0" baseline="0" dirty="0">
                          <a:ln>
                            <a:noFill/>
                          </a:ln>
                          <a:solidFill>
                            <a:schemeClr val="bg1"/>
                          </a:solidFill>
                          <a:effectLst/>
                          <a:latin typeface="Arial" charset="0"/>
                        </a:rPr>
                        <a:t>Sueldo promedio</a:t>
                      </a:r>
                      <a:endParaRPr kumimoji="0" lang="es-ES" sz="120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1" i="0" u="none" strike="noStrike" cap="none" normalizeH="0" baseline="0" dirty="0">
                          <a:ln>
                            <a:noFill/>
                          </a:ln>
                          <a:solidFill>
                            <a:schemeClr val="bg1"/>
                          </a:solidFill>
                          <a:effectLst/>
                          <a:latin typeface="Arial" charset="0"/>
                        </a:rPr>
                        <a:t>Alcance de Pensión</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1" i="0" u="none" strike="noStrike" cap="none" normalizeH="0" baseline="0" dirty="0">
                          <a:ln>
                            <a:noFill/>
                          </a:ln>
                          <a:solidFill>
                            <a:schemeClr val="bg1"/>
                          </a:solidFill>
                          <a:effectLst/>
                          <a:latin typeface="Arial" charset="0"/>
                        </a:rPr>
                        <a:t>Ingreso 32%</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Text" lastClr="000000">
                        <a:lumMod val="50000"/>
                        <a:lumOff val="50000"/>
                      </a:sysClr>
                    </a:solidFill>
                  </a:tcPr>
                </a:tc>
                <a:extLst>
                  <a:ext uri="{0D108BD9-81ED-4DB2-BD59-A6C34878D82A}">
                    <a16:rowId xmlns:a16="http://schemas.microsoft.com/office/drawing/2014/main" val="10001"/>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16 – 34 </a:t>
                      </a:r>
                      <a:endParaRPr kumimoji="0" lang="es-ES" sz="1200" b="0"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18</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26</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$16,104.55</a:t>
                      </a:r>
                    </a:p>
                  </a:txBody>
                  <a:tcPr marL="9525" marR="9525" marT="952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lang="es-MX" sz="1200" b="0" i="0" u="none" strike="noStrike" dirty="0">
                          <a:latin typeface="+mn-lt"/>
                        </a:rPr>
                        <a:t>AS,</a:t>
                      </a:r>
                      <a:r>
                        <a:rPr lang="es-MX" sz="1200" b="0" i="0" u="none" strike="noStrike" baseline="0" dirty="0">
                          <a:latin typeface="+mn-lt"/>
                        </a:rPr>
                        <a:t> EA, INV, VO</a:t>
                      </a:r>
                      <a:endParaRPr lang="es-MX" sz="120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$834,859.87</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35 – 44</a:t>
                      </a:r>
                      <a:endParaRPr kumimoji="0" lang="es-ES" sz="1200" b="0"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10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38</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$35,661.30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just" defTabSz="914400" rtl="0" eaLnBrk="1" fontAlgn="base" latinLnBrk="0" hangingPunct="1">
                        <a:lnSpc>
                          <a:spcPct val="100000"/>
                        </a:lnSpc>
                        <a:spcBef>
                          <a:spcPct val="20000"/>
                        </a:spcBef>
                        <a:spcAft>
                          <a:spcPct val="0"/>
                        </a:spcAft>
                        <a:buClrTx/>
                        <a:buSzTx/>
                        <a:buFontTx/>
                        <a:buNone/>
                        <a:tabLst/>
                        <a:defRPr/>
                      </a:pPr>
                      <a:r>
                        <a:rPr lang="es-MX" sz="1200" b="0" i="0" u="none" strike="noStrike" dirty="0">
                          <a:latin typeface="+mn-lt"/>
                        </a:rPr>
                        <a:t>AS,</a:t>
                      </a:r>
                      <a:r>
                        <a:rPr lang="es-MX" sz="1200" b="0" i="0" u="none" strike="noStrike" baseline="0" dirty="0">
                          <a:latin typeface="+mn-lt"/>
                        </a:rPr>
                        <a:t> EA, INV, VO</a:t>
                      </a:r>
                      <a:endParaRPr lang="es-MX" sz="120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$1,027,05.44</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45 – 54</a:t>
                      </a:r>
                      <a:endParaRPr kumimoji="0" lang="es-ES" sz="120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2</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50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$30,090.50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EA, INV, VO</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$173,321.28</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tab pos="88900" algn="l"/>
                        </a:tabLst>
                      </a:pPr>
                      <a:r>
                        <a:rPr kumimoji="0" lang="es-MX" sz="1200" b="0" i="0" u="none" strike="noStrike" cap="none" normalizeH="0" baseline="0" dirty="0">
                          <a:ln>
                            <a:noFill/>
                          </a:ln>
                          <a:solidFill>
                            <a:schemeClr val="tx1"/>
                          </a:solidFill>
                          <a:effectLst/>
                          <a:latin typeface="Arial" charset="0"/>
                        </a:rPr>
                        <a:t>55 – 64</a:t>
                      </a:r>
                      <a:endParaRPr kumimoji="0" lang="es-ES" sz="120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2</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64</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$47,094.00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tab pos="88900" algn="l"/>
                        </a:tabLst>
                      </a:pPr>
                      <a:r>
                        <a:rPr kumimoji="0" lang="es-ES" sz="1200" b="0" i="0" u="none" strike="noStrike" cap="none" normalizeH="0" baseline="0" dirty="0">
                          <a:ln>
                            <a:noFill/>
                          </a:ln>
                          <a:solidFill>
                            <a:schemeClr val="tx1"/>
                          </a:solidFill>
                          <a:effectLst/>
                          <a:latin typeface="Arial" charset="0"/>
                        </a:rPr>
                        <a:t>INV, VO</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$271,261.44</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tab pos="88900" algn="l"/>
                        </a:tabLst>
                      </a:pPr>
                      <a:r>
                        <a:rPr kumimoji="0" lang="es-MX" sz="1200" b="0" i="0" u="none" strike="noStrike" cap="none" normalizeH="0" baseline="0" dirty="0">
                          <a:ln>
                            <a:noFill/>
                          </a:ln>
                          <a:solidFill>
                            <a:schemeClr val="tx1"/>
                          </a:solidFill>
                          <a:effectLst/>
                          <a:latin typeface="Arial" charset="0"/>
                        </a:rPr>
                        <a:t>65 – 74</a:t>
                      </a:r>
                      <a:endParaRPr kumimoji="0" lang="es-ES" sz="120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4</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67</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$73,365.00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RT</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0" i="0" u="none" strike="noStrike" dirty="0">
                          <a:latin typeface="Arial"/>
                        </a:rPr>
                        <a:t>$845,164.80</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tab pos="88900" algn="l"/>
                        </a:tabLst>
                      </a:pPr>
                      <a:r>
                        <a:rPr kumimoji="0" lang="es-MX" sz="1200" b="0" i="0" u="none" strike="noStrike" cap="none" normalizeH="0" baseline="0" dirty="0">
                          <a:ln>
                            <a:noFill/>
                          </a:ln>
                          <a:solidFill>
                            <a:schemeClr val="tx1"/>
                          </a:solidFill>
                          <a:effectLst/>
                          <a:latin typeface="Arial" charset="0"/>
                        </a:rPr>
                        <a:t>75 – 90</a:t>
                      </a:r>
                      <a:endParaRPr kumimoji="0" lang="es-ES" sz="120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20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lang="es-MX" sz="120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20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tab pos="88900" algn="l"/>
                        </a:tabLst>
                      </a:pPr>
                      <a:r>
                        <a:rPr kumimoji="0" lang="es-ES" sz="1200" b="0" i="0" u="none" strike="noStrike" cap="none" normalizeH="0" baseline="0" dirty="0">
                          <a:ln>
                            <a:noFill/>
                          </a:ln>
                          <a:solidFill>
                            <a:schemeClr val="tx1"/>
                          </a:solidFill>
                          <a:effectLst/>
                          <a:latin typeface="Arial" charset="0"/>
                        </a:rPr>
                        <a:t>RT</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20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37157">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200" b="1"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200" b="1" i="0" u="none" strike="noStrike" dirty="0">
                          <a:latin typeface="Arial"/>
                        </a:rPr>
                        <a:t>36</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200" b="0"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200" b="1"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lang="es-MX" sz="120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s-MX" sz="1200" b="1" i="0" u="none" strike="noStrike" kern="1200" cap="none" spc="0" normalizeH="0" baseline="0" noProof="0" dirty="0">
                          <a:ln>
                            <a:noFill/>
                          </a:ln>
                          <a:solidFill>
                            <a:srgbClr val="262626"/>
                          </a:solidFill>
                          <a:effectLst/>
                          <a:uLnTx/>
                          <a:uFillTx/>
                          <a:latin typeface="Arial"/>
                          <a:ea typeface="+mn-ea"/>
                          <a:cs typeface="+mn-cs"/>
                        </a:rPr>
                        <a:t>$3,151,652.83</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rgbClr val="FFC000"/>
                    </a:solidFill>
                  </a:tcPr>
                </a:tc>
                <a:extLst>
                  <a:ext uri="{0D108BD9-81ED-4DB2-BD59-A6C34878D82A}">
                    <a16:rowId xmlns:a16="http://schemas.microsoft.com/office/drawing/2014/main" val="10008"/>
                  </a:ext>
                </a:extLst>
              </a:tr>
            </a:tbl>
          </a:graphicData>
        </a:graphic>
      </p:graphicFrame>
      <p:graphicFrame>
        <p:nvGraphicFramePr>
          <p:cNvPr id="8" name="Group 121">
            <a:extLst>
              <a:ext uri="{FF2B5EF4-FFF2-40B4-BE49-F238E27FC236}">
                <a16:creationId xmlns:a16="http://schemas.microsoft.com/office/drawing/2014/main" id="{56234D4D-8B50-4BB0-B146-2CDD5829557C}"/>
              </a:ext>
            </a:extLst>
          </p:cNvPr>
          <p:cNvGraphicFramePr>
            <a:graphicFrameLocks noGrp="1"/>
          </p:cNvGraphicFramePr>
          <p:nvPr>
            <p:extLst>
              <p:ext uri="{D42A27DB-BD31-4B8C-83A1-F6EECF244321}">
                <p14:modId xmlns:p14="http://schemas.microsoft.com/office/powerpoint/2010/main" val="136693296"/>
              </p:ext>
            </p:extLst>
          </p:nvPr>
        </p:nvGraphicFramePr>
        <p:xfrm>
          <a:off x="706552" y="5201552"/>
          <a:ext cx="7798159" cy="822960"/>
        </p:xfrm>
        <a:graphic>
          <a:graphicData uri="http://schemas.openxmlformats.org/drawingml/2006/table">
            <a:tbl>
              <a:tblPr/>
              <a:tblGrid>
                <a:gridCol w="4352954">
                  <a:extLst>
                    <a:ext uri="{9D8B030D-6E8A-4147-A177-3AD203B41FA5}">
                      <a16:colId xmlns:a16="http://schemas.microsoft.com/office/drawing/2014/main" val="20000"/>
                    </a:ext>
                  </a:extLst>
                </a:gridCol>
                <a:gridCol w="1850004">
                  <a:extLst>
                    <a:ext uri="{9D8B030D-6E8A-4147-A177-3AD203B41FA5}">
                      <a16:colId xmlns:a16="http://schemas.microsoft.com/office/drawing/2014/main" val="20001"/>
                    </a:ext>
                  </a:extLst>
                </a:gridCol>
                <a:gridCol w="1595201">
                  <a:extLst>
                    <a:ext uri="{9D8B030D-6E8A-4147-A177-3AD203B41FA5}">
                      <a16:colId xmlns:a16="http://schemas.microsoft.com/office/drawing/2014/main" val="20002"/>
                    </a:ext>
                  </a:extLst>
                </a:gridCol>
              </a:tblGrid>
              <a:tr h="235545">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Número de servidores públicos de ley anterior  </a:t>
                      </a: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4</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11%</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31682">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Número de servidores públicos de ley nueva</a:t>
                      </a: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32</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89%</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Número de servidores públicos con 50 o más años de edad</a:t>
                      </a: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7</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19%</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2"/>
                  </a:ext>
                </a:extLst>
              </a:tr>
            </a:tbl>
          </a:graphicData>
        </a:graphic>
      </p:graphicFrame>
      <p:sp>
        <p:nvSpPr>
          <p:cNvPr id="9" name="Rectángulo 8">
            <a:extLst>
              <a:ext uri="{FF2B5EF4-FFF2-40B4-BE49-F238E27FC236}">
                <a16:creationId xmlns:a16="http://schemas.microsoft.com/office/drawing/2014/main" id="{296CA865-0AE9-4D0B-9801-FBB70AD6655B}"/>
              </a:ext>
            </a:extLst>
          </p:cNvPr>
          <p:cNvSpPr/>
          <p:nvPr/>
        </p:nvSpPr>
        <p:spPr>
          <a:xfrm>
            <a:off x="13814" y="6035560"/>
            <a:ext cx="6542470"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900" b="1" i="1" u="none" strike="noStrike" kern="0" cap="none" spc="0" normalizeH="0" baseline="0" noProof="0" dirty="0">
                <a:ln>
                  <a:noFill/>
                </a:ln>
                <a:solidFill>
                  <a:prstClr val="black"/>
                </a:solidFill>
                <a:effectLst/>
                <a:uLnTx/>
                <a:uFillTx/>
              </a:rPr>
              <a:t>NOTAS</a:t>
            </a:r>
            <a:r>
              <a:rPr kumimoji="0" lang="es-MX" sz="900" b="0" i="1" u="none" strike="noStrike" kern="0" cap="none" spc="0" normalizeH="0" baseline="0" noProof="0" dirty="0">
                <a:ln>
                  <a:noFill/>
                </a:ln>
                <a:solidFill>
                  <a:prstClr val="black"/>
                </a:solidFill>
                <a:effectLst/>
                <a:uLnTx/>
                <a:uFillTx/>
              </a:rPr>
              <a:t>: Se considera una esperanza de vida de 75 años.</a:t>
            </a:r>
          </a:p>
          <a:p>
            <a:pPr marL="0" marR="0" lvl="0" indent="0" defTabSz="914400" eaLnBrk="1" fontAlgn="auto" latinLnBrk="0" hangingPunct="1">
              <a:lnSpc>
                <a:spcPct val="100000"/>
              </a:lnSpc>
              <a:spcBef>
                <a:spcPts val="0"/>
              </a:spcBef>
              <a:spcAft>
                <a:spcPts val="0"/>
              </a:spcAft>
              <a:buClrTx/>
              <a:buSzTx/>
              <a:buFontTx/>
              <a:buNone/>
              <a:tabLst/>
              <a:defRPr/>
            </a:pPr>
            <a:r>
              <a:rPr kumimoji="0" lang="es-MX" sz="900" b="0" i="1" u="none" strike="noStrike" kern="0" cap="none" spc="0" normalizeH="0" baseline="0" noProof="0" dirty="0">
                <a:ln>
                  <a:noFill/>
                </a:ln>
                <a:solidFill>
                  <a:prstClr val="black"/>
                </a:solidFill>
                <a:effectLst/>
                <a:uLnTx/>
                <a:uFillTx/>
              </a:rPr>
              <a:t>AS: Pensión por años de servicio o jubilación	  EA: Pensión por edad avanzada</a:t>
            </a:r>
          </a:p>
          <a:p>
            <a:pPr marL="0" marR="0" lvl="0" indent="0" defTabSz="914400" eaLnBrk="1" fontAlgn="auto" latinLnBrk="0" hangingPunct="1">
              <a:lnSpc>
                <a:spcPct val="100000"/>
              </a:lnSpc>
              <a:spcBef>
                <a:spcPts val="0"/>
              </a:spcBef>
              <a:spcAft>
                <a:spcPts val="0"/>
              </a:spcAft>
              <a:buClrTx/>
              <a:buSzTx/>
              <a:buFontTx/>
              <a:buNone/>
              <a:tabLst/>
              <a:defRPr/>
            </a:pPr>
            <a:r>
              <a:rPr kumimoji="0" lang="es-MX" sz="900" b="0" i="1" u="none" strike="noStrike" kern="0" cap="none" spc="0" normalizeH="0" baseline="0" noProof="0" dirty="0">
                <a:ln>
                  <a:noFill/>
                </a:ln>
                <a:solidFill>
                  <a:prstClr val="black"/>
                </a:solidFill>
                <a:effectLst/>
                <a:uLnTx/>
                <a:uFillTx/>
              </a:rPr>
              <a:t>INV: Pensión por invalidez		VO: Pensión por viudez y orfandad</a:t>
            </a:r>
          </a:p>
          <a:p>
            <a:pPr marL="0" marR="0" lvl="0" indent="0" defTabSz="914400" eaLnBrk="1" fontAlgn="auto" latinLnBrk="0" hangingPunct="1">
              <a:lnSpc>
                <a:spcPct val="100000"/>
              </a:lnSpc>
              <a:spcBef>
                <a:spcPts val="0"/>
              </a:spcBef>
              <a:spcAft>
                <a:spcPts val="0"/>
              </a:spcAft>
              <a:buClrTx/>
              <a:buSzTx/>
              <a:buFontTx/>
              <a:buNone/>
              <a:tabLst/>
              <a:defRPr/>
            </a:pPr>
            <a:r>
              <a:rPr kumimoji="0" lang="es-MX" sz="900" b="0" i="1" u="none" strike="noStrike" kern="0" cap="none" spc="0" normalizeH="0" baseline="0" noProof="0" dirty="0">
                <a:ln>
                  <a:noFill/>
                </a:ln>
                <a:solidFill>
                  <a:prstClr val="black"/>
                </a:solidFill>
                <a:effectLst/>
                <a:uLnTx/>
                <a:uFillTx/>
              </a:rPr>
              <a:t>RT: Pensión por riesgo de trabajo</a:t>
            </a:r>
          </a:p>
        </p:txBody>
      </p:sp>
      <p:pic>
        <p:nvPicPr>
          <p:cNvPr id="10" name="Imagen 9">
            <a:hlinkClick r:id="rId2" action="ppaction://hlinkfile"/>
            <a:extLst>
              <a:ext uri="{FF2B5EF4-FFF2-40B4-BE49-F238E27FC236}">
                <a16:creationId xmlns:a16="http://schemas.microsoft.com/office/drawing/2014/main" id="{35BEA247-A264-4CB8-81EB-2F086F45A87B}"/>
              </a:ext>
            </a:extLst>
          </p:cNvPr>
          <p:cNvPicPr>
            <a:picLocks noChangeAspect="1"/>
          </p:cNvPicPr>
          <p:nvPr/>
        </p:nvPicPr>
        <p:blipFill>
          <a:blip r:embed="rId3"/>
          <a:stretch>
            <a:fillRect/>
          </a:stretch>
        </p:blipFill>
        <p:spPr>
          <a:xfrm>
            <a:off x="8108437" y="833488"/>
            <a:ext cx="396274" cy="402371"/>
          </a:xfrm>
          <a:prstGeom prst="rect">
            <a:avLst/>
          </a:prstGeom>
        </p:spPr>
      </p:pic>
    </p:spTree>
    <p:extLst>
      <p:ext uri="{BB962C8B-B14F-4D97-AF65-F5344CB8AC3E}">
        <p14:creationId xmlns:p14="http://schemas.microsoft.com/office/powerpoint/2010/main" val="18098775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6A01B1C9-3F70-452C-9721-05A42DCB60CF}"/>
              </a:ext>
            </a:extLst>
          </p:cNvPr>
          <p:cNvSpPr>
            <a:spLocks noGrp="1"/>
          </p:cNvSpPr>
          <p:nvPr>
            <p:ph type="body" sz="quarter" idx="15"/>
          </p:nvPr>
        </p:nvSpPr>
        <p:spPr>
          <a:xfrm>
            <a:off x="13813" y="578364"/>
            <a:ext cx="7208621" cy="445059"/>
          </a:xfrm>
        </p:spPr>
        <p:txBody>
          <a:bodyPr>
            <a:normAutofit/>
          </a:bodyPr>
          <a:lstStyle/>
          <a:p>
            <a:r>
              <a:rPr lang="es-MX" sz="2000" dirty="0">
                <a:solidFill>
                  <a:srgbClr val="7030A0"/>
                </a:solidFill>
                <a:latin typeface="+mj-lt"/>
              </a:rPr>
              <a:t>Instituto Municipal de la Mujer para la Igualdad Sustantiva en Tonalá</a:t>
            </a:r>
          </a:p>
        </p:txBody>
      </p:sp>
      <p:sp>
        <p:nvSpPr>
          <p:cNvPr id="3" name="Marcador de número de diapositiva 2">
            <a:extLst>
              <a:ext uri="{FF2B5EF4-FFF2-40B4-BE49-F238E27FC236}">
                <a16:creationId xmlns:a16="http://schemas.microsoft.com/office/drawing/2014/main" id="{9EBC67CD-916C-4296-89CB-2DF4B44EA2D0}"/>
              </a:ext>
            </a:extLst>
          </p:cNvPr>
          <p:cNvSpPr>
            <a:spLocks noGrp="1"/>
          </p:cNvSpPr>
          <p:nvPr>
            <p:ph type="sldNum" sz="quarter" idx="4"/>
          </p:nvPr>
        </p:nvSpPr>
        <p:spPr/>
        <p:txBody>
          <a:bodyPr/>
          <a:lstStyle/>
          <a:p>
            <a:fld id="{08DCC1CA-BC64-9342-9FC6-0A703FD15379}" type="slidenum">
              <a:rPr lang="en-US" smtClean="0"/>
              <a:pPr/>
              <a:t>76</a:t>
            </a:fld>
            <a:endParaRPr lang="en-US" dirty="0"/>
          </a:p>
        </p:txBody>
      </p:sp>
      <p:sp>
        <p:nvSpPr>
          <p:cNvPr id="4" name="Título 3">
            <a:extLst>
              <a:ext uri="{FF2B5EF4-FFF2-40B4-BE49-F238E27FC236}">
                <a16:creationId xmlns:a16="http://schemas.microsoft.com/office/drawing/2014/main" id="{DDBDEE46-637E-4B88-9305-F07557CE9459}"/>
              </a:ext>
            </a:extLst>
          </p:cNvPr>
          <p:cNvSpPr>
            <a:spLocks noGrp="1"/>
          </p:cNvSpPr>
          <p:nvPr>
            <p:ph type="title"/>
          </p:nvPr>
        </p:nvSpPr>
        <p:spPr/>
        <p:txBody>
          <a:bodyPr/>
          <a:lstStyle/>
          <a:p>
            <a:r>
              <a:rPr lang="es-MX" dirty="0"/>
              <a:t>Incorporaciones</a:t>
            </a:r>
          </a:p>
        </p:txBody>
      </p:sp>
      <p:sp>
        <p:nvSpPr>
          <p:cNvPr id="5" name="Marcador de pie de página 4">
            <a:extLst>
              <a:ext uri="{FF2B5EF4-FFF2-40B4-BE49-F238E27FC236}">
                <a16:creationId xmlns:a16="http://schemas.microsoft.com/office/drawing/2014/main" id="{9E7CD434-F0A0-428C-89F7-C03A73D13881}"/>
              </a:ext>
            </a:extLst>
          </p:cNvPr>
          <p:cNvSpPr>
            <a:spLocks noGrp="1"/>
          </p:cNvSpPr>
          <p:nvPr>
            <p:ph type="ftr" sz="quarter" idx="3"/>
          </p:nvPr>
        </p:nvSpPr>
        <p:spPr>
          <a:xfrm>
            <a:off x="2872426" y="6464742"/>
            <a:ext cx="3399146" cy="365125"/>
          </a:xfrm>
        </p:spPr>
        <p:txBody>
          <a:bodyPr/>
          <a:lstStyle/>
          <a:p>
            <a:r>
              <a:rPr lang="es-MX" dirty="0"/>
              <a:t>Sesión Ordinaria 04/2021 del 29 de abril de 2021</a:t>
            </a:r>
          </a:p>
        </p:txBody>
      </p:sp>
      <p:sp>
        <p:nvSpPr>
          <p:cNvPr id="6" name="Rectángulo 5">
            <a:extLst>
              <a:ext uri="{FF2B5EF4-FFF2-40B4-BE49-F238E27FC236}">
                <a16:creationId xmlns:a16="http://schemas.microsoft.com/office/drawing/2014/main" id="{A7F79456-FD1F-4821-94C1-2D26ED4A7DA8}"/>
              </a:ext>
            </a:extLst>
          </p:cNvPr>
          <p:cNvSpPr/>
          <p:nvPr/>
        </p:nvSpPr>
        <p:spPr>
          <a:xfrm>
            <a:off x="239543" y="780494"/>
            <a:ext cx="8732179" cy="1569660"/>
          </a:xfrm>
          <a:prstGeom prst="rect">
            <a:avLst/>
          </a:prstGeom>
        </p:spPr>
        <p:txBody>
          <a:bodyPr wrap="square">
            <a:spAutoFit/>
          </a:bodyPr>
          <a:lstStyle/>
          <a:p>
            <a:pPr algn="just" defTabSz="457200"/>
            <a:r>
              <a:rPr lang="es-MX" sz="1600" dirty="0">
                <a:solidFill>
                  <a:prstClr val="black"/>
                </a:solidFill>
                <a:ea typeface="Calibri" panose="020F0502020204030204" pitchFamily="34" charset="0"/>
                <a:cs typeface="Times New Roman" panose="02020603050405020304" pitchFamily="18" charset="0"/>
              </a:rPr>
              <a:t>                                              </a:t>
            </a:r>
            <a:r>
              <a:rPr lang="es-MX" sz="1600" u="sng" dirty="0">
                <a:solidFill>
                  <a:prstClr val="black"/>
                </a:solidFill>
                <a:ea typeface="Calibri" panose="020F0502020204030204" pitchFamily="34" charset="0"/>
                <a:cs typeface="Times New Roman" panose="02020603050405020304" pitchFamily="18" charset="0"/>
              </a:rPr>
              <a:t> </a:t>
            </a:r>
            <a:r>
              <a:rPr lang="es-MX" sz="1600" u="sng" dirty="0">
                <a:solidFill>
                  <a:prstClr val="black">
                    <a:lumMod val="50000"/>
                    <a:lumOff val="50000"/>
                  </a:prstClr>
                </a:solidFill>
                <a:ea typeface="Calibri" panose="020F0502020204030204" pitchFamily="34" charset="0"/>
                <a:cs typeface="Times New Roman" panose="02020603050405020304" pitchFamily="18" charset="0"/>
              </a:rPr>
              <a:t>Solicitud de Incorporación</a:t>
            </a:r>
            <a:r>
              <a:rPr lang="es-MX" sz="1600" dirty="0">
                <a:solidFill>
                  <a:prstClr val="black">
                    <a:lumMod val="50000"/>
                    <a:lumOff val="50000"/>
                  </a:prstClr>
                </a:solidFill>
                <a:ea typeface="Calibri" panose="020F0502020204030204" pitchFamily="34" charset="0"/>
                <a:cs typeface="Times New Roman" panose="02020603050405020304" pitchFamily="18" charset="0"/>
              </a:rPr>
              <a:t>:</a:t>
            </a:r>
          </a:p>
          <a:p>
            <a:pPr algn="just" defTabSz="457200"/>
            <a:r>
              <a:rPr lang="es-MX" sz="1600" dirty="0">
                <a:solidFill>
                  <a:prstClr val="black">
                    <a:lumMod val="50000"/>
                    <a:lumOff val="50000"/>
                  </a:prstClr>
                </a:solidFill>
                <a:ea typeface="Calibri" panose="020F0502020204030204" pitchFamily="34" charset="0"/>
                <a:cs typeface="Times New Roman" panose="02020603050405020304" pitchFamily="18" charset="0"/>
              </a:rPr>
              <a:t> </a:t>
            </a:r>
          </a:p>
          <a:p>
            <a:pPr algn="just" defTabSz="457200"/>
            <a:r>
              <a:rPr lang="es-MX" sz="1600" dirty="0">
                <a:solidFill>
                  <a:prstClr val="black">
                    <a:lumMod val="50000"/>
                    <a:lumOff val="50000"/>
                  </a:prstClr>
                </a:solidFill>
                <a:ea typeface="Calibri" panose="020F0502020204030204" pitchFamily="34" charset="0"/>
                <a:cs typeface="Times New Roman" panose="02020603050405020304" pitchFamily="18" charset="0"/>
              </a:rPr>
              <a:t>Oficio IMMIST/107/2021, dirigido al Instituto de pensiones del Estado de Jalisco, suscrito por la Lic. Miriam Guadalupe Villaseñor Lomelí,  en su carácter de Directora General del Instituto Municipal de la Mujer para la Igualdad Sustantiva en Tonalá.</a:t>
            </a:r>
          </a:p>
          <a:p>
            <a:pPr algn="just" defTabSz="457200"/>
            <a:r>
              <a:rPr lang="es-MX" sz="1600" dirty="0">
                <a:solidFill>
                  <a:prstClr val="black">
                    <a:lumMod val="50000"/>
                    <a:lumOff val="50000"/>
                  </a:prstClr>
                </a:solidFill>
                <a:ea typeface="Calibri" panose="020F0502020204030204" pitchFamily="34" charset="0"/>
                <a:cs typeface="Times New Roman" panose="02020603050405020304" pitchFamily="18" charset="0"/>
              </a:rPr>
              <a:t>Se presenta a continuación la estadística de incorporación de esta dependencia:</a:t>
            </a:r>
          </a:p>
        </p:txBody>
      </p:sp>
      <p:graphicFrame>
        <p:nvGraphicFramePr>
          <p:cNvPr id="7" name="Group 644">
            <a:extLst>
              <a:ext uri="{FF2B5EF4-FFF2-40B4-BE49-F238E27FC236}">
                <a16:creationId xmlns:a16="http://schemas.microsoft.com/office/drawing/2014/main" id="{448E16C8-A84F-4F86-A0EA-16029A3A689A}"/>
              </a:ext>
            </a:extLst>
          </p:cNvPr>
          <p:cNvGraphicFramePr>
            <a:graphicFrameLocks noGrp="1"/>
          </p:cNvGraphicFramePr>
          <p:nvPr>
            <p:extLst>
              <p:ext uri="{D42A27DB-BD31-4B8C-83A1-F6EECF244321}">
                <p14:modId xmlns:p14="http://schemas.microsoft.com/office/powerpoint/2010/main" val="3821424792"/>
              </p:ext>
            </p:extLst>
          </p:nvPr>
        </p:nvGraphicFramePr>
        <p:xfrm>
          <a:off x="477178" y="2392647"/>
          <a:ext cx="7798159" cy="2442600"/>
        </p:xfrm>
        <a:graphic>
          <a:graphicData uri="http://schemas.openxmlformats.org/drawingml/2006/table">
            <a:tbl>
              <a:tblPr/>
              <a:tblGrid>
                <a:gridCol w="990437">
                  <a:extLst>
                    <a:ext uri="{9D8B030D-6E8A-4147-A177-3AD203B41FA5}">
                      <a16:colId xmlns:a16="http://schemas.microsoft.com/office/drawing/2014/main" val="20000"/>
                    </a:ext>
                  </a:extLst>
                </a:gridCol>
                <a:gridCol w="1415693">
                  <a:extLst>
                    <a:ext uri="{9D8B030D-6E8A-4147-A177-3AD203B41FA5}">
                      <a16:colId xmlns:a16="http://schemas.microsoft.com/office/drawing/2014/main" val="20001"/>
                    </a:ext>
                  </a:extLst>
                </a:gridCol>
                <a:gridCol w="1078407">
                  <a:extLst>
                    <a:ext uri="{9D8B030D-6E8A-4147-A177-3AD203B41FA5}">
                      <a16:colId xmlns:a16="http://schemas.microsoft.com/office/drawing/2014/main" val="20002"/>
                    </a:ext>
                  </a:extLst>
                </a:gridCol>
                <a:gridCol w="1161360">
                  <a:extLst>
                    <a:ext uri="{9D8B030D-6E8A-4147-A177-3AD203B41FA5}">
                      <a16:colId xmlns:a16="http://schemas.microsoft.com/office/drawing/2014/main" val="20003"/>
                    </a:ext>
                  </a:extLst>
                </a:gridCol>
                <a:gridCol w="1684747">
                  <a:extLst>
                    <a:ext uri="{9D8B030D-6E8A-4147-A177-3AD203B41FA5}">
                      <a16:colId xmlns:a16="http://schemas.microsoft.com/office/drawing/2014/main" val="20004"/>
                    </a:ext>
                  </a:extLst>
                </a:gridCol>
                <a:gridCol w="1467515">
                  <a:extLst>
                    <a:ext uri="{9D8B030D-6E8A-4147-A177-3AD203B41FA5}">
                      <a16:colId xmlns:a16="http://schemas.microsoft.com/office/drawing/2014/main" val="20005"/>
                    </a:ext>
                  </a:extLst>
                </a:gridCol>
              </a:tblGrid>
              <a:tr h="0">
                <a:tc gridSpan="6">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050" b="1" i="0" u="none" strike="noStrike" cap="none" normalizeH="0" baseline="0" dirty="0">
                          <a:ln>
                            <a:noFill/>
                          </a:ln>
                          <a:solidFill>
                            <a:schemeClr val="bg1"/>
                          </a:solidFill>
                          <a:effectLst/>
                          <a:latin typeface="Arial" charset="0"/>
                        </a:rPr>
                        <a:t>CARACTERÍSTICAS POR RANGOS DE EDAD</a:t>
                      </a:r>
                      <a:endParaRPr kumimoji="0" lang="es-ES" sz="105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6E56A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ES" sz="1200" b="1"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050" b="1" i="0" u="none" strike="noStrike" cap="none" normalizeH="0" baseline="0" dirty="0">
                          <a:ln>
                            <a:noFill/>
                          </a:ln>
                          <a:solidFill>
                            <a:schemeClr val="bg1"/>
                          </a:solidFill>
                          <a:effectLst/>
                          <a:latin typeface="Arial" charset="0"/>
                        </a:rPr>
                        <a:t>Rango de edad</a:t>
                      </a:r>
                      <a:endParaRPr kumimoji="0" lang="es-ES" sz="105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050" b="1" i="0" u="none" strike="noStrike" cap="none" normalizeH="0" baseline="0" dirty="0">
                          <a:ln>
                            <a:noFill/>
                          </a:ln>
                          <a:solidFill>
                            <a:schemeClr val="bg1"/>
                          </a:solidFill>
                          <a:effectLst/>
                          <a:latin typeface="Arial" charset="0"/>
                        </a:rPr>
                        <a:t>Número de servidores</a:t>
                      </a:r>
                      <a:endParaRPr kumimoji="0" lang="es-ES" sz="105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050" b="1" i="0" u="none" strike="noStrike" cap="none" normalizeH="0" baseline="0" dirty="0">
                          <a:ln>
                            <a:noFill/>
                          </a:ln>
                          <a:solidFill>
                            <a:schemeClr val="bg1"/>
                          </a:solidFill>
                          <a:effectLst/>
                          <a:latin typeface="Arial" charset="0"/>
                        </a:rPr>
                        <a:t>Edad promedio</a:t>
                      </a:r>
                      <a:endParaRPr kumimoji="0" lang="es-ES" sz="105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1050" b="1" i="0" u="none" strike="noStrike" cap="none" normalizeH="0" baseline="0" dirty="0">
                          <a:ln>
                            <a:noFill/>
                          </a:ln>
                          <a:solidFill>
                            <a:schemeClr val="bg1"/>
                          </a:solidFill>
                          <a:effectLst/>
                          <a:latin typeface="Arial" charset="0"/>
                        </a:rPr>
                        <a:t>Sueldo promedio</a:t>
                      </a:r>
                      <a:endParaRPr kumimoji="0" lang="es-ES" sz="1050" b="1" i="0" u="none" strike="noStrike" cap="none" normalizeH="0" baseline="0" dirty="0">
                        <a:ln>
                          <a:noFill/>
                        </a:ln>
                        <a:solidFill>
                          <a:schemeClr val="bg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050" b="1" i="0" u="none" strike="noStrike" cap="none" normalizeH="0" baseline="0" dirty="0">
                          <a:ln>
                            <a:noFill/>
                          </a:ln>
                          <a:solidFill>
                            <a:schemeClr val="bg1"/>
                          </a:solidFill>
                          <a:effectLst/>
                          <a:latin typeface="Arial" charset="0"/>
                        </a:rPr>
                        <a:t>Alcance de Pensión</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Text" lastClr="000000">
                        <a:lumMod val="50000"/>
                        <a:lumOff val="50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050" b="1" i="0" u="none" strike="noStrike" cap="none" normalizeH="0" baseline="0" dirty="0">
                          <a:ln>
                            <a:noFill/>
                          </a:ln>
                          <a:solidFill>
                            <a:schemeClr val="bg1"/>
                          </a:solidFill>
                          <a:effectLst/>
                          <a:latin typeface="Arial" charset="0"/>
                        </a:rPr>
                        <a:t>Ingreso 32%</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Text" lastClr="000000">
                        <a:lumMod val="50000"/>
                        <a:lumOff val="50000"/>
                      </a:sysClr>
                    </a:solid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050" b="0" i="0" u="none" strike="noStrike" cap="none" normalizeH="0" baseline="0" dirty="0">
                          <a:ln>
                            <a:noFill/>
                          </a:ln>
                          <a:solidFill>
                            <a:schemeClr val="tx1"/>
                          </a:solidFill>
                          <a:effectLst/>
                          <a:latin typeface="Arial" charset="0"/>
                        </a:rPr>
                        <a:t>16 – 34 </a:t>
                      </a:r>
                      <a:endParaRPr kumimoji="0" lang="es-ES" sz="1050" b="0"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4</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28</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solidFill>
                            <a:srgbClr val="000000"/>
                          </a:solidFill>
                          <a:effectLst/>
                          <a:latin typeface="Arial" panose="020B0604020202020204" pitchFamily="34" charset="0"/>
                          <a:cs typeface="Arial" panose="020B0604020202020204" pitchFamily="34" charset="0"/>
                        </a:rPr>
                        <a:t>$9,663.49</a:t>
                      </a:r>
                    </a:p>
                  </a:txBody>
                  <a:tcPr marL="9525" marR="9525" marT="9525"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lang="es-MX" sz="1050" b="0" i="0" u="none" strike="noStrike" dirty="0">
                          <a:latin typeface="+mn-lt"/>
                        </a:rPr>
                        <a:t>AS,</a:t>
                      </a:r>
                      <a:r>
                        <a:rPr lang="es-MX" sz="1050" b="0" i="0" u="none" strike="noStrike" baseline="0" dirty="0">
                          <a:latin typeface="+mn-lt"/>
                        </a:rPr>
                        <a:t> EA, INV, VO</a:t>
                      </a:r>
                      <a:endParaRPr lang="es-MX" sz="105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$148,431.05</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050" b="0" i="0" u="none" strike="noStrike" cap="none" normalizeH="0" baseline="0" dirty="0">
                          <a:ln>
                            <a:noFill/>
                          </a:ln>
                          <a:solidFill>
                            <a:schemeClr val="tx1"/>
                          </a:solidFill>
                          <a:effectLst/>
                          <a:latin typeface="Arial" charset="0"/>
                        </a:rPr>
                        <a:t>35 – 44</a:t>
                      </a:r>
                      <a:endParaRPr kumimoji="0" lang="es-ES" sz="1050" b="0"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just" defTabSz="914400" rtl="0" eaLnBrk="1" fontAlgn="base" latinLnBrk="0" hangingPunct="1">
                        <a:lnSpc>
                          <a:spcPct val="100000"/>
                        </a:lnSpc>
                        <a:spcBef>
                          <a:spcPct val="20000"/>
                        </a:spcBef>
                        <a:spcAft>
                          <a:spcPct val="0"/>
                        </a:spcAft>
                        <a:buClrTx/>
                        <a:buSzTx/>
                        <a:buFontTx/>
                        <a:buNone/>
                        <a:tabLst/>
                        <a:defRPr/>
                      </a:pPr>
                      <a:r>
                        <a:rPr lang="es-MX" sz="1050" b="0" i="0" u="none" strike="noStrike" dirty="0">
                          <a:latin typeface="+mn-lt"/>
                        </a:rPr>
                        <a:t>AS,</a:t>
                      </a:r>
                      <a:r>
                        <a:rPr lang="es-MX" sz="1050" b="0" i="0" u="none" strike="noStrike" baseline="0" dirty="0">
                          <a:latin typeface="+mn-lt"/>
                        </a:rPr>
                        <a:t> EA, INV, VO</a:t>
                      </a:r>
                      <a:endParaRPr lang="es-MX" sz="105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050" b="0" i="0" u="none" strike="noStrike" cap="none" normalizeH="0" baseline="0" dirty="0">
                          <a:ln>
                            <a:noFill/>
                          </a:ln>
                          <a:solidFill>
                            <a:schemeClr val="tx1"/>
                          </a:solidFill>
                          <a:effectLst/>
                          <a:latin typeface="Arial" charset="0"/>
                        </a:rPr>
                        <a:t>45 – 54</a:t>
                      </a:r>
                      <a:endParaRPr kumimoji="0" lang="es-ES" sz="105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1</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46</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$5,000.00</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050" b="0" i="0" u="none" strike="noStrike" cap="none" normalizeH="0" baseline="0" dirty="0">
                          <a:ln>
                            <a:noFill/>
                          </a:ln>
                          <a:solidFill>
                            <a:schemeClr val="tx1"/>
                          </a:solidFill>
                          <a:effectLst/>
                          <a:latin typeface="Arial" charset="0"/>
                        </a:rPr>
                        <a:t>EA, INV, VO</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0" i="0" u="none" strike="noStrike" dirty="0">
                          <a:latin typeface="Arial"/>
                        </a:rPr>
                        <a:t>$19,200.00</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tab pos="88900" algn="l"/>
                        </a:tabLst>
                      </a:pPr>
                      <a:r>
                        <a:rPr kumimoji="0" lang="es-MX" sz="1050" b="0" i="0" u="none" strike="noStrike" cap="none" normalizeH="0" baseline="0" dirty="0">
                          <a:ln>
                            <a:noFill/>
                          </a:ln>
                          <a:solidFill>
                            <a:schemeClr val="tx1"/>
                          </a:solidFill>
                          <a:effectLst/>
                          <a:latin typeface="Arial" charset="0"/>
                        </a:rPr>
                        <a:t>55 – 64</a:t>
                      </a:r>
                      <a:endParaRPr kumimoji="0" lang="es-ES" sz="105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tab pos="88900" algn="l"/>
                        </a:tabLst>
                      </a:pPr>
                      <a:r>
                        <a:rPr kumimoji="0" lang="es-ES" sz="1050" b="0" i="0" u="none" strike="noStrike" cap="none" normalizeH="0" baseline="0" dirty="0">
                          <a:ln>
                            <a:noFill/>
                          </a:ln>
                          <a:solidFill>
                            <a:schemeClr val="tx1"/>
                          </a:solidFill>
                          <a:effectLst/>
                          <a:latin typeface="Arial" charset="0"/>
                        </a:rPr>
                        <a:t>INV, VO</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tab pos="88900" algn="l"/>
                        </a:tabLst>
                      </a:pPr>
                      <a:r>
                        <a:rPr kumimoji="0" lang="es-MX" sz="1050" b="0" i="0" u="none" strike="noStrike" cap="none" normalizeH="0" baseline="0" dirty="0">
                          <a:ln>
                            <a:noFill/>
                          </a:ln>
                          <a:solidFill>
                            <a:schemeClr val="tx1"/>
                          </a:solidFill>
                          <a:effectLst/>
                          <a:latin typeface="Arial" charset="0"/>
                        </a:rPr>
                        <a:t>65 – 74</a:t>
                      </a:r>
                      <a:endParaRPr kumimoji="0" lang="es-ES" sz="105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050" b="0" i="0" u="none" strike="noStrike" cap="none" normalizeH="0" baseline="0" dirty="0">
                          <a:ln>
                            <a:noFill/>
                          </a:ln>
                          <a:solidFill>
                            <a:schemeClr val="tx1"/>
                          </a:solidFill>
                          <a:effectLst/>
                          <a:latin typeface="Arial" charset="0"/>
                        </a:rPr>
                        <a:t>RT</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tab pos="88900" algn="l"/>
                        </a:tabLst>
                      </a:pPr>
                      <a:r>
                        <a:rPr kumimoji="0" lang="es-MX" sz="1050" b="0" i="0" u="none" strike="noStrike" cap="none" normalizeH="0" baseline="0" dirty="0">
                          <a:ln>
                            <a:noFill/>
                          </a:ln>
                          <a:solidFill>
                            <a:schemeClr val="tx1"/>
                          </a:solidFill>
                          <a:effectLst/>
                          <a:latin typeface="Arial" charset="0"/>
                        </a:rPr>
                        <a:t>75 – 90</a:t>
                      </a:r>
                      <a:endParaRPr kumimoji="0" lang="es-ES" sz="1050" b="0" i="0" u="none" strike="noStrike" cap="none" normalizeH="0" baseline="3000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lang="es-MX" sz="105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tab pos="88900" algn="l"/>
                        </a:tabLst>
                      </a:pPr>
                      <a:r>
                        <a:rPr kumimoji="0" lang="es-ES" sz="1050" b="0" i="0" u="none" strike="noStrike" cap="none" normalizeH="0" baseline="0" dirty="0">
                          <a:ln>
                            <a:noFill/>
                          </a:ln>
                          <a:solidFill>
                            <a:schemeClr val="tx1"/>
                          </a:solidFill>
                          <a:effectLst/>
                          <a:latin typeface="Arial" charset="0"/>
                        </a:rPr>
                        <a:t>RT</a:t>
                      </a: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endParaRPr lang="es-MX" sz="1050" b="0" i="0" u="none" strike="noStrike" dirty="0">
                        <a:latin typeface="Arial"/>
                      </a:endParaRPr>
                    </a:p>
                  </a:txBody>
                  <a:tcPr marL="9525" marR="9525" marT="9525" marB="0" anchor="ctr">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050" b="1"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1" i="0" u="none" strike="noStrike" dirty="0">
                          <a:latin typeface="Arial"/>
                        </a:rPr>
                        <a:t>5</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050" b="0" i="0" u="none" strike="noStrike" cap="none" normalizeH="0" baseline="0" dirty="0">
                        <a:ln>
                          <a:noFill/>
                        </a:ln>
                        <a:solidFill>
                          <a:schemeClr val="tx1"/>
                        </a:solidFill>
                        <a:effectLst/>
                        <a:latin typeface="Arial" charset="0"/>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algn="ctr" fontAlgn="b"/>
                      <a:r>
                        <a:rPr lang="es-MX" sz="1050" b="1" i="0" u="none" strike="noStrike" dirty="0">
                          <a:latin typeface="Arial"/>
                        </a:rPr>
                        <a:t>$14,663.49</a:t>
                      </a:r>
                    </a:p>
                  </a:txBody>
                  <a:tcPr marL="9525" marR="9525" marT="9525" marB="0" anchor="ctr">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lang="es-MX" sz="1050" b="0" i="0" u="none" strike="noStrike" dirty="0">
                        <a:latin typeface="+mn-lt"/>
                      </a:endParaRPr>
                    </a:p>
                  </a:txBody>
                  <a:tcPr marL="90000" marR="90000" marT="46800" marB="46800" anchor="ctr" anchorCtr="1" horzOverflow="overflow">
                    <a:lnL w="12700" cap="flat" cmpd="sng" algn="ctr">
                      <a:solidFill>
                        <a:srgbClr val="C0C0C0"/>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rgbClr val="FFC000"/>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indent="0" algn="ctr" defTabSz="914400" rtl="0" eaLnBrk="1" fontAlgn="b" latinLnBrk="0" hangingPunct="1">
                        <a:lnSpc>
                          <a:spcPct val="100000"/>
                        </a:lnSpc>
                        <a:spcBef>
                          <a:spcPts val="0"/>
                        </a:spcBef>
                        <a:spcAft>
                          <a:spcPts val="0"/>
                        </a:spcAft>
                        <a:buClrTx/>
                        <a:buSzTx/>
                        <a:buFontTx/>
                        <a:buNone/>
                        <a:tabLst/>
                        <a:defRPr/>
                      </a:pPr>
                      <a:r>
                        <a:rPr lang="es-MX" sz="1050" b="1" i="0" u="none" strike="noStrike" dirty="0">
                          <a:latin typeface="Arial" panose="020B0604020202020204" pitchFamily="34" charset="0"/>
                          <a:cs typeface="Arial" panose="020B0604020202020204" pitchFamily="34" charset="0"/>
                        </a:rPr>
                        <a:t>$167,631.05</a:t>
                      </a:r>
                    </a:p>
                  </a:txBody>
                  <a:tcPr marL="9525" marR="9525" marT="9525" marB="0"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rgbClr val="FFC000"/>
                    </a:solidFill>
                  </a:tcPr>
                </a:tc>
                <a:extLst>
                  <a:ext uri="{0D108BD9-81ED-4DB2-BD59-A6C34878D82A}">
                    <a16:rowId xmlns:a16="http://schemas.microsoft.com/office/drawing/2014/main" val="10008"/>
                  </a:ext>
                </a:extLst>
              </a:tr>
            </a:tbl>
          </a:graphicData>
        </a:graphic>
      </p:graphicFrame>
      <p:graphicFrame>
        <p:nvGraphicFramePr>
          <p:cNvPr id="8" name="Group 121">
            <a:extLst>
              <a:ext uri="{FF2B5EF4-FFF2-40B4-BE49-F238E27FC236}">
                <a16:creationId xmlns:a16="http://schemas.microsoft.com/office/drawing/2014/main" id="{56234D4D-8B50-4BB0-B146-2CDD5829557C}"/>
              </a:ext>
            </a:extLst>
          </p:cNvPr>
          <p:cNvGraphicFramePr>
            <a:graphicFrameLocks noGrp="1"/>
          </p:cNvGraphicFramePr>
          <p:nvPr>
            <p:extLst>
              <p:ext uri="{D42A27DB-BD31-4B8C-83A1-F6EECF244321}">
                <p14:modId xmlns:p14="http://schemas.microsoft.com/office/powerpoint/2010/main" val="478886341"/>
              </p:ext>
            </p:extLst>
          </p:nvPr>
        </p:nvGraphicFramePr>
        <p:xfrm>
          <a:off x="503962" y="4916708"/>
          <a:ext cx="7798159" cy="822960"/>
        </p:xfrm>
        <a:graphic>
          <a:graphicData uri="http://schemas.openxmlformats.org/drawingml/2006/table">
            <a:tbl>
              <a:tblPr/>
              <a:tblGrid>
                <a:gridCol w="4352954">
                  <a:extLst>
                    <a:ext uri="{9D8B030D-6E8A-4147-A177-3AD203B41FA5}">
                      <a16:colId xmlns:a16="http://schemas.microsoft.com/office/drawing/2014/main" val="20000"/>
                    </a:ext>
                  </a:extLst>
                </a:gridCol>
                <a:gridCol w="1850004">
                  <a:extLst>
                    <a:ext uri="{9D8B030D-6E8A-4147-A177-3AD203B41FA5}">
                      <a16:colId xmlns:a16="http://schemas.microsoft.com/office/drawing/2014/main" val="20001"/>
                    </a:ext>
                  </a:extLst>
                </a:gridCol>
                <a:gridCol w="1595201">
                  <a:extLst>
                    <a:ext uri="{9D8B030D-6E8A-4147-A177-3AD203B41FA5}">
                      <a16:colId xmlns:a16="http://schemas.microsoft.com/office/drawing/2014/main" val="20002"/>
                    </a:ext>
                  </a:extLst>
                </a:gridCol>
              </a:tblGrid>
              <a:tr h="217704">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Número de servidores públicos de ley anterior  </a:t>
                      </a: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0</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31682">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Número de servidores públicos de ley nueva</a:t>
                      </a: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5</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100%</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1200" b="0" i="0" u="none" strike="noStrike" cap="none" normalizeH="0" baseline="0" dirty="0">
                          <a:ln>
                            <a:noFill/>
                          </a:ln>
                          <a:solidFill>
                            <a:schemeClr val="tx1"/>
                          </a:solidFill>
                          <a:effectLst/>
                          <a:latin typeface="Arial" charset="0"/>
                        </a:rPr>
                        <a:t>Número de servidores públicos con 50 o más años de edad</a:t>
                      </a:r>
                      <a:endParaRPr kumimoji="0" lang="es-ES" sz="1200" b="0" i="0" u="none" strike="noStrike" cap="none" normalizeH="0" baseline="0" dirty="0">
                        <a:ln>
                          <a:noFill/>
                        </a:ln>
                        <a:solidFill>
                          <a:schemeClr val="tx1"/>
                        </a:solidFill>
                        <a:effectLst/>
                        <a:latin typeface="Arial" charset="0"/>
                      </a:endParaRP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0</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ndara"/>
                          <a:ea typeface=""/>
                          <a:cs typeface=""/>
                        </a:defRPr>
                      </a:lvl1pPr>
                      <a:lvl2pPr marL="457200" algn="l" defTabSz="914400" rtl="0" eaLnBrk="1" latinLnBrk="0" hangingPunct="1">
                        <a:defRPr sz="1800" kern="1200">
                          <a:solidFill>
                            <a:schemeClr val="tx1"/>
                          </a:solidFill>
                          <a:latin typeface="Candara"/>
                          <a:ea typeface=""/>
                          <a:cs typeface=""/>
                        </a:defRPr>
                      </a:lvl2pPr>
                      <a:lvl3pPr marL="914400" algn="l" defTabSz="914400" rtl="0" eaLnBrk="1" latinLnBrk="0" hangingPunct="1">
                        <a:defRPr sz="1800" kern="1200">
                          <a:solidFill>
                            <a:schemeClr val="tx1"/>
                          </a:solidFill>
                          <a:latin typeface="Candara"/>
                          <a:ea typeface=""/>
                          <a:cs typeface=""/>
                        </a:defRPr>
                      </a:lvl3pPr>
                      <a:lvl4pPr marL="1371600" algn="l" defTabSz="914400" rtl="0" eaLnBrk="1" latinLnBrk="0" hangingPunct="1">
                        <a:defRPr sz="1800" kern="1200">
                          <a:solidFill>
                            <a:schemeClr val="tx1"/>
                          </a:solidFill>
                          <a:latin typeface="Candara"/>
                          <a:ea typeface=""/>
                          <a:cs typeface=""/>
                        </a:defRPr>
                      </a:lvl4pPr>
                      <a:lvl5pPr marL="1828800" algn="l" defTabSz="914400" rtl="0" eaLnBrk="1" latinLnBrk="0" hangingPunct="1">
                        <a:defRPr sz="1800" kern="1200">
                          <a:solidFill>
                            <a:schemeClr val="tx1"/>
                          </a:solidFill>
                          <a:latin typeface="Candara"/>
                          <a:ea typeface=""/>
                          <a:cs typeface=""/>
                        </a:defRPr>
                      </a:lvl5pPr>
                      <a:lvl6pPr marL="2286000" algn="l" defTabSz="914400" rtl="0" eaLnBrk="1" latinLnBrk="0" hangingPunct="1">
                        <a:defRPr sz="1800" kern="1200">
                          <a:solidFill>
                            <a:schemeClr val="tx1"/>
                          </a:solidFill>
                          <a:latin typeface="Candara"/>
                          <a:ea typeface=""/>
                          <a:cs typeface=""/>
                        </a:defRPr>
                      </a:lvl6pPr>
                      <a:lvl7pPr marL="2743200" algn="l" defTabSz="914400" rtl="0" eaLnBrk="1" latinLnBrk="0" hangingPunct="1">
                        <a:defRPr sz="1800" kern="1200">
                          <a:solidFill>
                            <a:schemeClr val="tx1"/>
                          </a:solidFill>
                          <a:latin typeface="Candara"/>
                          <a:ea typeface=""/>
                          <a:cs typeface=""/>
                        </a:defRPr>
                      </a:lvl7pPr>
                      <a:lvl8pPr marL="3200400" algn="l" defTabSz="914400" rtl="0" eaLnBrk="1" latinLnBrk="0" hangingPunct="1">
                        <a:defRPr sz="1800" kern="1200">
                          <a:solidFill>
                            <a:schemeClr val="tx1"/>
                          </a:solidFill>
                          <a:latin typeface="Candara"/>
                          <a:ea typeface=""/>
                          <a:cs typeface=""/>
                        </a:defRPr>
                      </a:lvl8pPr>
                      <a:lvl9pPr marL="3657600" algn="l" defTabSz="914400" rtl="0" eaLnBrk="1" latinLnBrk="0" hangingPunct="1">
                        <a:defRPr sz="1800" kern="1200">
                          <a:solidFill>
                            <a:schemeClr val="tx1"/>
                          </a:solidFill>
                          <a:latin typeface="Candara"/>
                          <a:ea typeface=""/>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200" b="0" i="0" u="none" strike="noStrike" cap="none" normalizeH="0" baseline="0" dirty="0">
                          <a:ln>
                            <a:noFill/>
                          </a:ln>
                          <a:solidFill>
                            <a:schemeClr val="tx1"/>
                          </a:solidFill>
                          <a:effectLst/>
                          <a:latin typeface="Arial" charset="0"/>
                        </a:rPr>
                        <a:t>%</a:t>
                      </a:r>
                    </a:p>
                  </a:txBody>
                  <a:tcPr horzOverflow="overflow">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2"/>
                  </a:ext>
                </a:extLst>
              </a:tr>
            </a:tbl>
          </a:graphicData>
        </a:graphic>
      </p:graphicFrame>
      <p:sp>
        <p:nvSpPr>
          <p:cNvPr id="9" name="Rectángulo 8">
            <a:extLst>
              <a:ext uri="{FF2B5EF4-FFF2-40B4-BE49-F238E27FC236}">
                <a16:creationId xmlns:a16="http://schemas.microsoft.com/office/drawing/2014/main" id="{296CA865-0AE9-4D0B-9801-FBB70AD6655B}"/>
              </a:ext>
            </a:extLst>
          </p:cNvPr>
          <p:cNvSpPr/>
          <p:nvPr/>
        </p:nvSpPr>
        <p:spPr>
          <a:xfrm>
            <a:off x="13813" y="5681072"/>
            <a:ext cx="6542470"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900" b="1" i="1" u="none" strike="noStrike" kern="0" cap="none" spc="0" normalizeH="0" baseline="0" noProof="0" dirty="0">
                <a:ln>
                  <a:noFill/>
                </a:ln>
                <a:solidFill>
                  <a:prstClr val="black"/>
                </a:solidFill>
                <a:effectLst/>
                <a:uLnTx/>
                <a:uFillTx/>
              </a:rPr>
              <a:t>NOTAS</a:t>
            </a:r>
            <a:r>
              <a:rPr kumimoji="0" lang="es-MX" sz="900" b="0" i="1" u="none" strike="noStrike" kern="0" cap="none" spc="0" normalizeH="0" baseline="0" noProof="0" dirty="0">
                <a:ln>
                  <a:noFill/>
                </a:ln>
                <a:solidFill>
                  <a:prstClr val="black"/>
                </a:solidFill>
                <a:effectLst/>
                <a:uLnTx/>
                <a:uFillTx/>
              </a:rPr>
              <a:t>: Se considera una esperanza de vida de 75 años.</a:t>
            </a:r>
          </a:p>
          <a:p>
            <a:pPr marL="0" marR="0" lvl="0" indent="0" defTabSz="914400" eaLnBrk="1" fontAlgn="auto" latinLnBrk="0" hangingPunct="1">
              <a:lnSpc>
                <a:spcPct val="100000"/>
              </a:lnSpc>
              <a:spcBef>
                <a:spcPts val="0"/>
              </a:spcBef>
              <a:spcAft>
                <a:spcPts val="0"/>
              </a:spcAft>
              <a:buClrTx/>
              <a:buSzTx/>
              <a:buFontTx/>
              <a:buNone/>
              <a:tabLst/>
              <a:defRPr/>
            </a:pPr>
            <a:r>
              <a:rPr kumimoji="0" lang="es-MX" sz="900" b="0" i="1" u="none" strike="noStrike" kern="0" cap="none" spc="0" normalizeH="0" baseline="0" noProof="0" dirty="0">
                <a:ln>
                  <a:noFill/>
                </a:ln>
                <a:solidFill>
                  <a:prstClr val="black"/>
                </a:solidFill>
                <a:effectLst/>
                <a:uLnTx/>
                <a:uFillTx/>
              </a:rPr>
              <a:t>AS: Pensión por años de servicio o jubilación	  EA: Pensión por edad avanzada</a:t>
            </a:r>
          </a:p>
          <a:p>
            <a:pPr marL="0" marR="0" lvl="0" indent="0" defTabSz="914400" eaLnBrk="1" fontAlgn="auto" latinLnBrk="0" hangingPunct="1">
              <a:lnSpc>
                <a:spcPct val="100000"/>
              </a:lnSpc>
              <a:spcBef>
                <a:spcPts val="0"/>
              </a:spcBef>
              <a:spcAft>
                <a:spcPts val="0"/>
              </a:spcAft>
              <a:buClrTx/>
              <a:buSzTx/>
              <a:buFontTx/>
              <a:buNone/>
              <a:tabLst/>
              <a:defRPr/>
            </a:pPr>
            <a:r>
              <a:rPr kumimoji="0" lang="es-MX" sz="900" b="0" i="1" u="none" strike="noStrike" kern="0" cap="none" spc="0" normalizeH="0" baseline="0" noProof="0" dirty="0">
                <a:ln>
                  <a:noFill/>
                </a:ln>
                <a:solidFill>
                  <a:prstClr val="black"/>
                </a:solidFill>
                <a:effectLst/>
                <a:uLnTx/>
                <a:uFillTx/>
              </a:rPr>
              <a:t>INV: Pensión por invalidez		VO: Pensión por viudez y orfandad</a:t>
            </a:r>
          </a:p>
          <a:p>
            <a:pPr marL="0" marR="0" lvl="0" indent="0" defTabSz="914400" eaLnBrk="1" fontAlgn="auto" latinLnBrk="0" hangingPunct="1">
              <a:lnSpc>
                <a:spcPct val="100000"/>
              </a:lnSpc>
              <a:spcBef>
                <a:spcPts val="0"/>
              </a:spcBef>
              <a:spcAft>
                <a:spcPts val="0"/>
              </a:spcAft>
              <a:buClrTx/>
              <a:buSzTx/>
              <a:buFontTx/>
              <a:buNone/>
              <a:tabLst/>
              <a:defRPr/>
            </a:pPr>
            <a:r>
              <a:rPr kumimoji="0" lang="es-MX" sz="900" b="0" i="1" u="none" strike="noStrike" kern="0" cap="none" spc="0" normalizeH="0" baseline="0" noProof="0" dirty="0">
                <a:ln>
                  <a:noFill/>
                </a:ln>
                <a:solidFill>
                  <a:prstClr val="black"/>
                </a:solidFill>
                <a:effectLst/>
                <a:uLnTx/>
                <a:uFillTx/>
              </a:rPr>
              <a:t>RT: Pensión por riesgo de trabajo</a:t>
            </a:r>
          </a:p>
        </p:txBody>
      </p:sp>
      <p:pic>
        <p:nvPicPr>
          <p:cNvPr id="10" name="Imagen 9">
            <a:hlinkClick r:id="rId2" action="ppaction://hlinkfile"/>
            <a:extLst>
              <a:ext uri="{FF2B5EF4-FFF2-40B4-BE49-F238E27FC236}">
                <a16:creationId xmlns:a16="http://schemas.microsoft.com/office/drawing/2014/main" id="{11C1733B-A75F-47A3-959F-32AD7DCAC9EA}"/>
              </a:ext>
            </a:extLst>
          </p:cNvPr>
          <p:cNvPicPr>
            <a:picLocks noChangeAspect="1"/>
          </p:cNvPicPr>
          <p:nvPr/>
        </p:nvPicPr>
        <p:blipFill>
          <a:blip r:embed="rId3"/>
          <a:stretch>
            <a:fillRect/>
          </a:stretch>
        </p:blipFill>
        <p:spPr>
          <a:xfrm>
            <a:off x="8077200" y="822987"/>
            <a:ext cx="396274" cy="402371"/>
          </a:xfrm>
          <a:prstGeom prst="rect">
            <a:avLst/>
          </a:prstGeom>
        </p:spPr>
      </p:pic>
      <p:sp>
        <p:nvSpPr>
          <p:cNvPr id="13" name="CuadroTexto 12">
            <a:extLst>
              <a:ext uri="{FF2B5EF4-FFF2-40B4-BE49-F238E27FC236}">
                <a16:creationId xmlns:a16="http://schemas.microsoft.com/office/drawing/2014/main" id="{73829B18-6ACB-4BEB-893A-C158EACAE69B}"/>
              </a:ext>
            </a:extLst>
          </p:cNvPr>
          <p:cNvSpPr txBox="1"/>
          <p:nvPr/>
        </p:nvSpPr>
        <p:spPr>
          <a:xfrm>
            <a:off x="239543" y="6323961"/>
            <a:ext cx="8629457" cy="338554"/>
          </a:xfrm>
          <a:prstGeom prst="rect">
            <a:avLst/>
          </a:prstGeom>
          <a:noFill/>
        </p:spPr>
        <p:txBody>
          <a:bodyPr wrap="square">
            <a:spAutoFit/>
          </a:bodyPr>
          <a:lstStyle/>
          <a:p>
            <a:pPr marL="285750" indent="-285750">
              <a:buFont typeface="Wingdings" panose="05000000000000000000" pitchFamily="2" charset="2"/>
              <a:buChar char="ü"/>
            </a:pPr>
            <a:r>
              <a:rPr lang="es-MX" sz="8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800" i="1" dirty="0">
                <a:solidFill>
                  <a:schemeClr val="tx1">
                    <a:lumMod val="85000"/>
                    <a:lumOff val="15000"/>
                  </a:schemeClr>
                </a:solidFill>
                <a:cs typeface="Arial" pitchFamily="34" charset="0"/>
              </a:rPr>
              <a:t>autorización de las dos Incorporaciones</a:t>
            </a:r>
            <a:r>
              <a:rPr lang="es-MX" sz="800" b="1" i="1" dirty="0">
                <a:solidFill>
                  <a:schemeClr val="tx1">
                    <a:lumMod val="85000"/>
                    <a:lumOff val="15000"/>
                  </a:schemeClr>
                </a:solidFill>
                <a:cs typeface="Arial" pitchFamily="34" charset="0"/>
              </a:rPr>
              <a:t> al esquema de Seguridad Social del Instituto.</a:t>
            </a:r>
            <a:endParaRPr lang="es-MX" sz="800" i="1" dirty="0">
              <a:latin typeface="+mj-lt"/>
            </a:endParaRPr>
          </a:p>
        </p:txBody>
      </p:sp>
    </p:spTree>
    <p:extLst>
      <p:ext uri="{BB962C8B-B14F-4D97-AF65-F5344CB8AC3E}">
        <p14:creationId xmlns:p14="http://schemas.microsoft.com/office/powerpoint/2010/main" val="13019211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C70040-D455-4D13-BD8B-A6161A605933}"/>
              </a:ext>
            </a:extLst>
          </p:cNvPr>
          <p:cNvSpPr>
            <a:spLocks noGrp="1"/>
          </p:cNvSpPr>
          <p:nvPr>
            <p:ph type="ctrTitle"/>
          </p:nvPr>
        </p:nvSpPr>
        <p:spPr>
          <a:xfrm>
            <a:off x="258417" y="2693987"/>
            <a:ext cx="5742296" cy="1470025"/>
          </a:xfrm>
        </p:spPr>
        <p:txBody>
          <a:bodyPr/>
          <a:lstStyle/>
          <a:p>
            <a:r>
              <a:rPr lang="es-MX" dirty="0"/>
              <a:t>8. Proyectos Inmobiliarios</a:t>
            </a:r>
          </a:p>
        </p:txBody>
      </p:sp>
      <p:sp>
        <p:nvSpPr>
          <p:cNvPr id="4" name="Marcador de pie de página 3">
            <a:extLst>
              <a:ext uri="{FF2B5EF4-FFF2-40B4-BE49-F238E27FC236}">
                <a16:creationId xmlns:a16="http://schemas.microsoft.com/office/drawing/2014/main" id="{35A87C66-A313-4AF6-940A-A3260B514DF9}"/>
              </a:ext>
            </a:extLst>
          </p:cNvPr>
          <p:cNvSpPr>
            <a:spLocks noGrp="1"/>
          </p:cNvSpPr>
          <p:nvPr>
            <p:ph type="ftr" sz="quarter" idx="11"/>
          </p:nvPr>
        </p:nvSpPr>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90983309-3452-466B-B511-106E78DAA209}"/>
              </a:ext>
            </a:extLst>
          </p:cNvPr>
          <p:cNvSpPr>
            <a:spLocks noGrp="1"/>
          </p:cNvSpPr>
          <p:nvPr>
            <p:ph type="sldNum" sz="quarter" idx="12"/>
          </p:nvPr>
        </p:nvSpPr>
        <p:spPr/>
        <p:txBody>
          <a:bodyPr/>
          <a:lstStyle/>
          <a:p>
            <a:fld id="{08DCC1CA-BC64-9342-9FC6-0A703FD15379}" type="slidenum">
              <a:rPr lang="en-US" smtClean="0"/>
              <a:t>77</a:t>
            </a:fld>
            <a:endParaRPr lang="en-US" dirty="0"/>
          </a:p>
        </p:txBody>
      </p:sp>
    </p:spTree>
    <p:extLst>
      <p:ext uri="{BB962C8B-B14F-4D97-AF65-F5344CB8AC3E}">
        <p14:creationId xmlns:p14="http://schemas.microsoft.com/office/powerpoint/2010/main" val="16625451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Marcador de texto 20"/>
          <p:cNvSpPr>
            <a:spLocks noGrp="1"/>
          </p:cNvSpPr>
          <p:nvPr>
            <p:ph type="body" sz="quarter" idx="14"/>
          </p:nvPr>
        </p:nvSpPr>
        <p:spPr>
          <a:xfrm>
            <a:off x="1645919" y="91576"/>
            <a:ext cx="6738425" cy="518852"/>
          </a:xfrm>
        </p:spPr>
        <p:txBody>
          <a:bodyPr>
            <a:normAutofit/>
          </a:bodyPr>
          <a:lstStyle/>
          <a:p>
            <a:r>
              <a:rPr lang="es-MX" dirty="0">
                <a:solidFill>
                  <a:schemeClr val="bg1"/>
                </a:solidFill>
              </a:rPr>
              <a:t>Proyectos Inmobiliarios</a:t>
            </a:r>
          </a:p>
        </p:txBody>
      </p:sp>
      <p:sp>
        <p:nvSpPr>
          <p:cNvPr id="3" name="Marcador de número de diapositiva 2"/>
          <p:cNvSpPr>
            <a:spLocks noGrp="1"/>
          </p:cNvSpPr>
          <p:nvPr>
            <p:ph type="sldNum" sz="quarter" idx="4"/>
          </p:nvPr>
        </p:nvSpPr>
        <p:spPr>
          <a:xfrm>
            <a:off x="7010400" y="6401299"/>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4" name="CuadroTexto 3"/>
          <p:cNvSpPr txBox="1"/>
          <p:nvPr/>
        </p:nvSpPr>
        <p:spPr>
          <a:xfrm>
            <a:off x="406099" y="1018405"/>
            <a:ext cx="6862227" cy="3693319"/>
          </a:xfrm>
          <a:prstGeom prst="rect">
            <a:avLst/>
          </a:prstGeom>
          <a:noFill/>
        </p:spPr>
        <p:txBody>
          <a:bodyPr wrap="square" rtlCol="0">
            <a:spAutoFit/>
          </a:bodyPr>
          <a:lstStyle/>
          <a:p>
            <a:pPr marR="0" lvl="0" algn="l" defTabSz="457200" rtl="0" eaLnBrk="1" fontAlgn="auto" latinLnBrk="0" hangingPunct="1">
              <a:lnSpc>
                <a:spcPct val="100000"/>
              </a:lnSpc>
              <a:spcBef>
                <a:spcPts val="0"/>
              </a:spcBef>
              <a:spcAft>
                <a:spcPts val="0"/>
              </a:spcAft>
              <a:buClrTx/>
              <a:buSzTx/>
              <a:tabLst/>
              <a:defRPr/>
            </a:pPr>
            <a:endParaRPr kumimoji="0" lang="es-MX" sz="1800" i="0" u="none" strike="noStrike" kern="1200" cap="none" spc="0" normalizeH="0" baseline="0" noProof="0" dirty="0">
              <a:ln>
                <a:noFill/>
              </a:ln>
              <a:solidFill>
                <a:prstClr val="black"/>
              </a:solidFill>
              <a:effectLst/>
              <a:uLnTx/>
              <a:uFillTx/>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s-MX" sz="1800" i="0" u="none" strike="noStrike" kern="1200" cap="none" spc="0" normalizeH="0" baseline="0" noProof="0" dirty="0">
                <a:ln>
                  <a:noFill/>
                </a:ln>
                <a:solidFill>
                  <a:prstClr val="black"/>
                </a:solidFill>
                <a:effectLst/>
                <a:uLnTx/>
                <a:uFillTx/>
                <a:ea typeface="+mn-ea"/>
                <a:cs typeface="+mn-cs"/>
              </a:rPr>
              <a:t>Punto de Acuerdo - Proyecto Marcelino García Barragán  (Autorizado en Sesión de Consejo Directivo 05/2020)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800" i="0" u="none" strike="noStrike" kern="1200" cap="none" spc="0" normalizeH="0" baseline="0" noProof="0" dirty="0">
              <a:ln>
                <a:noFill/>
              </a:ln>
              <a:solidFill>
                <a:prstClr val="black"/>
              </a:solidFill>
              <a:effectLst/>
              <a:uLnTx/>
              <a:uFillTx/>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s-MX" sz="1800" i="0" u="none" strike="noStrike" kern="1200" cap="none" spc="0" normalizeH="0" baseline="0" noProof="0" dirty="0">
                <a:ln>
                  <a:noFill/>
                </a:ln>
                <a:solidFill>
                  <a:prstClr val="black"/>
                </a:solidFill>
                <a:effectLst/>
                <a:uLnTx/>
                <a:uFillTx/>
                <a:ea typeface="+mn-ea"/>
                <a:cs typeface="+mn-cs"/>
              </a:rPr>
              <a:t>Punto de acuerdo - Proyecto Magisterio </a:t>
            </a:r>
          </a:p>
          <a:p>
            <a:pPr lvl="1">
              <a:defRPr/>
            </a:pPr>
            <a:r>
              <a:rPr kumimoji="0" lang="es-MX" i="0" u="none" strike="noStrike" kern="1200" cap="none" spc="0" normalizeH="0" baseline="0" noProof="0" dirty="0">
                <a:ln>
                  <a:noFill/>
                </a:ln>
                <a:solidFill>
                  <a:prstClr val="black"/>
                </a:solidFill>
                <a:effectLst/>
                <a:uLnTx/>
                <a:uFillTx/>
                <a:ea typeface="+mn-ea"/>
                <a:cs typeface="+mn-cs"/>
              </a:rPr>
              <a:t>(Autorizado en Sesión de Consejo Directivo 05/2020)</a:t>
            </a:r>
          </a:p>
          <a:p>
            <a:pPr lvl="1">
              <a:defRPr/>
            </a:pPr>
            <a:endParaRPr lang="es-MX" dirty="0">
              <a:solidFill>
                <a:prstClr val="black"/>
              </a:solidFill>
            </a:endParaRPr>
          </a:p>
          <a:p>
            <a:pPr marL="285750" indent="-285750">
              <a:buFont typeface="Wingdings" panose="05000000000000000000" pitchFamily="2" charset="2"/>
              <a:buChar char="§"/>
              <a:defRPr/>
            </a:pPr>
            <a:r>
              <a:rPr kumimoji="0" lang="es-MX" i="0" u="none" strike="noStrike" kern="1200" cap="none" spc="0" normalizeH="0" baseline="0" noProof="0" dirty="0">
                <a:ln>
                  <a:noFill/>
                </a:ln>
                <a:solidFill>
                  <a:prstClr val="black"/>
                </a:solidFill>
                <a:effectLst/>
                <a:uLnTx/>
                <a:uFillTx/>
                <a:ea typeface="+mn-ea"/>
                <a:cs typeface="+mn-cs"/>
              </a:rPr>
              <a:t>Proyecto Ejecutivo Amapas</a:t>
            </a:r>
          </a:p>
          <a:p>
            <a:pPr marL="285750" indent="-285750">
              <a:buFont typeface="Wingdings" panose="05000000000000000000" pitchFamily="2" charset="2"/>
              <a:buChar char="§"/>
              <a:defRPr/>
            </a:pPr>
            <a:endParaRPr lang="es-MX" dirty="0">
              <a:solidFill>
                <a:prstClr val="black"/>
              </a:solidFill>
            </a:endParaRPr>
          </a:p>
          <a:p>
            <a:pPr marL="285750" indent="-285750">
              <a:buFont typeface="Wingdings" panose="05000000000000000000" pitchFamily="2" charset="2"/>
              <a:buChar char="§"/>
              <a:defRPr/>
            </a:pPr>
            <a:r>
              <a:rPr kumimoji="0" lang="es-MX" i="0" u="none" strike="noStrike" kern="1200" cap="none" spc="0" normalizeH="0" baseline="0" noProof="0" dirty="0">
                <a:ln>
                  <a:noFill/>
                </a:ln>
                <a:solidFill>
                  <a:prstClr val="black"/>
                </a:solidFill>
                <a:effectLst/>
                <a:uLnTx/>
                <a:uFillTx/>
                <a:ea typeface="+mn-ea"/>
                <a:cs typeface="+mn-cs"/>
              </a:rPr>
              <a:t>Proyecto Ejecutivo Alcalde</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s-MX" sz="1800" i="0" u="none" strike="noStrike" kern="1200" cap="none" spc="0" normalizeH="0" baseline="0" noProof="0" dirty="0">
              <a:ln>
                <a:noFill/>
              </a:ln>
              <a:solidFill>
                <a:prstClr val="black"/>
              </a:solidFill>
              <a:effectLst/>
              <a:uLnTx/>
              <a:uFillTx/>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s-MX" sz="1800" i="0" u="none" strike="noStrike" kern="1200" cap="none" spc="0" normalizeH="0" baseline="0" noProof="0" dirty="0">
              <a:ln>
                <a:noFill/>
              </a:ln>
              <a:solidFill>
                <a:prstClr val="black"/>
              </a:solidFill>
              <a:effectLst/>
              <a:uLnTx/>
              <a:uFillTx/>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s-MX" sz="1800" i="0" u="none" strike="noStrike" kern="1200" cap="none" spc="0" normalizeH="0" baseline="0" noProof="0" dirty="0">
              <a:ln>
                <a:noFill/>
              </a:ln>
              <a:solidFill>
                <a:prstClr val="black"/>
              </a:solidFill>
              <a:effectLst/>
              <a:uLnTx/>
              <a:uFillTx/>
              <a:ea typeface="+mn-ea"/>
              <a:cs typeface="+mn-cs"/>
            </a:endParaRPr>
          </a:p>
        </p:txBody>
      </p:sp>
      <p:sp>
        <p:nvSpPr>
          <p:cNvPr id="9" name="Marcador de pie de página 2">
            <a:extLst>
              <a:ext uri="{FF2B5EF4-FFF2-40B4-BE49-F238E27FC236}">
                <a16:creationId xmlns:a16="http://schemas.microsoft.com/office/drawing/2014/main" id="{31090073-C345-4271-A66A-CD877252A439}"/>
              </a:ext>
            </a:extLst>
          </p:cNvPr>
          <p:cNvSpPr txBox="1">
            <a:spLocks/>
          </p:cNvSpPr>
          <p:nvPr/>
        </p:nvSpPr>
        <p:spPr>
          <a:xfrm>
            <a:off x="2947737" y="6433860"/>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t>
            </a:r>
            <a:r>
              <a:rPr lang="es-MX" dirty="0">
                <a:solidFill>
                  <a:prstClr val="black">
                    <a:tint val="75000"/>
                  </a:prstClr>
                </a:solidFill>
                <a:latin typeface="+mj-lt"/>
              </a:rPr>
              <a:t>Abril</a:t>
            </a: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Tree>
    <p:extLst>
      <p:ext uri="{BB962C8B-B14F-4D97-AF65-F5344CB8AC3E}">
        <p14:creationId xmlns:p14="http://schemas.microsoft.com/office/powerpoint/2010/main" val="19686646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a:xfrm>
            <a:off x="365553" y="1041966"/>
            <a:ext cx="8321247" cy="3646366"/>
          </a:xfrm>
        </p:spPr>
        <p:txBody>
          <a:bodyPr/>
          <a:lstStyle/>
          <a:p>
            <a:r>
              <a:rPr lang="es-MX" sz="1800" b="1" dirty="0"/>
              <a:t>EN FIDEICOMISOS APROBADOS MARCELINO GARCÍA BARRAGÁN</a:t>
            </a:r>
            <a:endParaRPr lang="es-MX" sz="1800" dirty="0"/>
          </a:p>
          <a:p>
            <a:r>
              <a:rPr lang="es-MX" sz="2000" dirty="0"/>
              <a:t>En sesión Ordinaria de Consejo Directivo 05/2020 de fecha 29 de mayo de 2020, se aprobó la constitución del Fideicomiso denominado MARCELINO GARCIA BARRAGÁN (fojas 9 a 12 del acta respectiva); con las especificaciones en cuanto a terreno, valor, tipo de aportación, modelo de negocio, retorno de la inversión para IPEJAL, entre otros puntos.</a:t>
            </a:r>
          </a:p>
          <a:p>
            <a:r>
              <a:rPr lang="es-MX" sz="2000" dirty="0"/>
              <a:t>Es el caso, en algunos de los apartados de dicho proyecto de Fideicomiso, existen algunos puntos que resultan necesarios aclarar o añadir, los cuales se señalan y justifican a continuación: </a:t>
            </a:r>
          </a:p>
          <a:p>
            <a:endParaRPr lang="es-MX" sz="1800" dirty="0"/>
          </a:p>
        </p:txBody>
      </p:sp>
      <p:sp>
        <p:nvSpPr>
          <p:cNvPr id="3" name="Marcador de texto 2"/>
          <p:cNvSpPr>
            <a:spLocks noGrp="1"/>
          </p:cNvSpPr>
          <p:nvPr>
            <p:ph type="body" sz="quarter" idx="14"/>
          </p:nvPr>
        </p:nvSpPr>
        <p:spPr>
          <a:xfrm>
            <a:off x="1690255" y="0"/>
            <a:ext cx="6747164" cy="583096"/>
          </a:xfrm>
        </p:spPr>
        <p:txBody>
          <a:bodyPr>
            <a:normAutofit fontScale="40000" lnSpcReduction="20000"/>
          </a:bodyPr>
          <a:lstStyle/>
          <a:p>
            <a:pPr algn="ctr"/>
            <a:r>
              <a:rPr lang="es-MX" sz="4900" dirty="0">
                <a:solidFill>
                  <a:schemeClr val="bg1"/>
                </a:solidFill>
              </a:rPr>
              <a:t>Modificación a los Puntos de Acuerdo Proyectos Inmobiliarios Marcelino García Barragán y Magisterio</a:t>
            </a:r>
          </a:p>
          <a:p>
            <a:pPr algn="ctr"/>
            <a:endParaRPr lang="es-MX" sz="1600" dirty="0">
              <a:solidFill>
                <a:schemeClr val="bg1"/>
              </a:solidFill>
            </a:endParaRPr>
          </a:p>
        </p:txBody>
      </p:sp>
      <p:sp>
        <p:nvSpPr>
          <p:cNvPr id="4" name="Marcador de número de diapositiva 3"/>
          <p:cNvSpPr>
            <a:spLocks noGrp="1"/>
          </p:cNvSpPr>
          <p:nvPr>
            <p:ph type="sldNum" sz="quarter" idx="4"/>
          </p:nvPr>
        </p:nvSpPr>
        <p:spPr>
          <a:xfrm>
            <a:off x="7010400" y="6433859"/>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5" name="Marcador de pie de página 2">
            <a:extLst>
              <a:ext uri="{FF2B5EF4-FFF2-40B4-BE49-F238E27FC236}">
                <a16:creationId xmlns:a16="http://schemas.microsoft.com/office/drawing/2014/main" id="{D581B3AC-F695-4E0E-9934-0DC83A21CEA5}"/>
              </a:ext>
            </a:extLst>
          </p:cNvPr>
          <p:cNvSpPr txBox="1">
            <a:spLocks/>
          </p:cNvSpPr>
          <p:nvPr/>
        </p:nvSpPr>
        <p:spPr>
          <a:xfrm>
            <a:off x="2947737" y="6433860"/>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Tree>
    <p:extLst>
      <p:ext uri="{BB962C8B-B14F-4D97-AF65-F5344CB8AC3E}">
        <p14:creationId xmlns:p14="http://schemas.microsoft.com/office/powerpoint/2010/main" val="2463260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8</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sz="2000" dirty="0"/>
              <a:t>Estado de Situación Financiera del Activo Marzo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dirty="0"/>
              <a:t>Sesión Ordinaria 04/2021 del 29 de abril de 2021</a:t>
            </a:r>
          </a:p>
        </p:txBody>
      </p:sp>
      <p:pic>
        <p:nvPicPr>
          <p:cNvPr id="6" name="Imagen 5">
            <a:extLst>
              <a:ext uri="{FF2B5EF4-FFF2-40B4-BE49-F238E27FC236}">
                <a16:creationId xmlns:a16="http://schemas.microsoft.com/office/drawing/2014/main" id="{F3DEA1F9-42C1-46F5-BDBF-38F77B93AA8B}"/>
              </a:ext>
            </a:extLst>
          </p:cNvPr>
          <p:cNvPicPr>
            <a:picLocks noChangeAspect="1"/>
          </p:cNvPicPr>
          <p:nvPr/>
        </p:nvPicPr>
        <p:blipFill>
          <a:blip r:embed="rId2"/>
          <a:stretch>
            <a:fillRect/>
          </a:stretch>
        </p:blipFill>
        <p:spPr>
          <a:xfrm>
            <a:off x="257577" y="755583"/>
            <a:ext cx="8628845" cy="5494053"/>
          </a:xfrm>
          <a:prstGeom prst="rect">
            <a:avLst/>
          </a:prstGeom>
        </p:spPr>
      </p:pic>
    </p:spTree>
    <p:extLst>
      <p:ext uri="{BB962C8B-B14F-4D97-AF65-F5344CB8AC3E}">
        <p14:creationId xmlns:p14="http://schemas.microsoft.com/office/powerpoint/2010/main" val="35156220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Grp="1" noChangeArrowheads="1"/>
          </p:cNvSpPr>
          <p:nvPr>
            <p:ph type="body" sz="quarter" idx="15"/>
          </p:nvPr>
        </p:nvSpPr>
        <p:spPr bwMode="auto">
          <a:xfrm>
            <a:off x="132522" y="644681"/>
            <a:ext cx="8625016" cy="576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nSpc>
                <a:spcPct val="107000"/>
              </a:lnSpc>
              <a:spcAft>
                <a:spcPts val="800"/>
              </a:spcAft>
            </a:pPr>
            <a:r>
              <a:rPr lang="es-MX" sz="1400" b="1" dirty="0">
                <a:ea typeface="Calibri" panose="020F0502020204030204" pitchFamily="34" charset="0"/>
                <a:cs typeface="Times New Roman" panose="02020603050405020304" pitchFamily="18" charset="0"/>
              </a:rPr>
              <a:t>1. En el apartado “propuesta de negocio” respecto del punto que se refiere a la aportación del socio Desarrollador con el cual se ejecutará el Fideicomiso respectivo, quedo asentado en el acta que dicha aportación sería en capital, debiendo ser lo correcto aportación en capital y/o en especie, entendiéndose como especie: Ejecución de trabajos, ingenierías, proyectos, materiales, personal, entre otros.</a:t>
            </a:r>
          </a:p>
          <a:p>
            <a:pPr lvl="0">
              <a:lnSpc>
                <a:spcPct val="107000"/>
              </a:lnSpc>
              <a:spcAft>
                <a:spcPts val="800"/>
              </a:spcAft>
            </a:pPr>
            <a:r>
              <a:rPr lang="es-MX" altLang="es-MX" sz="1400" dirty="0">
                <a:solidFill>
                  <a:schemeClr val="tx1"/>
                </a:solidFill>
                <a:ea typeface="Calibri" panose="020F0502020204030204" pitchFamily="34" charset="0"/>
                <a:cs typeface="Calibri" panose="020F0502020204030204" pitchFamily="34" charset="0"/>
              </a:rPr>
              <a:t>Derivado de lo anterior se propone añadir al texto aprobado como sigue:</a:t>
            </a:r>
          </a:p>
          <a:p>
            <a:pPr lvl="1" indent="0" defTabSz="914400" eaLnBrk="0" fontAlgn="base" hangingPunct="0">
              <a:lnSpc>
                <a:spcPct val="150000"/>
              </a:lnSpc>
              <a:spcBef>
                <a:spcPct val="0"/>
              </a:spcBef>
              <a:spcAft>
                <a:spcPct val="0"/>
              </a:spcAft>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a:lnSpc>
                <a:spcPct val="100000"/>
              </a:lnSpc>
            </a:pPr>
            <a:r>
              <a:rPr lang="es-MX" sz="1400" dirty="0"/>
              <a:t>En ese sentido, se propone la adición en los términos propuestos y se somete a la aprobación del Consejo Directivo.</a:t>
            </a:r>
          </a:p>
          <a:p>
            <a:r>
              <a:rPr lang="es-MX" sz="1400" b="1" dirty="0"/>
              <a:t>Justificación de la adición</a:t>
            </a:r>
            <a:endParaRPr lang="es-MX" sz="1400" dirty="0"/>
          </a:p>
          <a:p>
            <a:pPr marL="285750" lvl="0" indent="-285750">
              <a:buFont typeface="Arial" panose="020B0604020202020204" pitchFamily="34" charset="0"/>
              <a:buChar char="•"/>
            </a:pPr>
            <a:r>
              <a:rPr lang="es-MX" sz="1400" dirty="0"/>
              <a:t>Permite al desarrollador operar el proyecto de una manera mucho más eficiente ya que el aportar capital o flujo al Fideicomiso y que posteriormente este le sea devuelto al desarrollador para invertirlo en el proyecto encarece costos y retrasa la obra. </a:t>
            </a:r>
          </a:p>
          <a:p>
            <a:pPr marL="285750" lvl="0" indent="-285750">
              <a:buFont typeface="Arial" panose="020B0604020202020204" pitchFamily="34" charset="0"/>
              <a:buChar char="•"/>
            </a:pPr>
            <a:r>
              <a:rPr lang="es-MX" sz="1400" dirty="0"/>
              <a:t>¿Afectación al modelo de negocio aprobado? NO</a:t>
            </a:r>
          </a:p>
          <a:p>
            <a:r>
              <a:rPr lang="es-MX" sz="1400" dirty="0"/>
              <a:t>Ya que se puede revisar que cumpla con las cantidades que debe aportar, por medio de los reportes mensuales que rendirá al Comité Técnico, el cual contendrá todo el soporte documental y contable de las aportaciones. Mismo que será revisado por el auditor externo y aprobado por el Comité Técnico del Fideicomiso.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5" name="Título 4">
            <a:extLst>
              <a:ext uri="{FF2B5EF4-FFF2-40B4-BE49-F238E27FC236}">
                <a16:creationId xmlns:a16="http://schemas.microsoft.com/office/drawing/2014/main" id="{6308DE0F-C426-49C3-AF93-51709EECCD41}"/>
              </a:ext>
            </a:extLst>
          </p:cNvPr>
          <p:cNvSpPr>
            <a:spLocks noGrp="1"/>
          </p:cNvSpPr>
          <p:nvPr>
            <p:ph type="title"/>
          </p:nvPr>
        </p:nvSpPr>
        <p:spPr/>
        <p:txBody>
          <a:bodyPr/>
          <a:lstStyle/>
          <a:p>
            <a:r>
              <a:rPr lang="es-MX" sz="1800" dirty="0">
                <a:solidFill>
                  <a:schemeClr val="bg1"/>
                </a:solidFill>
              </a:rPr>
              <a:t>Proyecto Marcelino García Barragán – Puntos de Acuerdo</a:t>
            </a:r>
            <a:endParaRPr lang="es-MX" sz="1800" dirty="0"/>
          </a:p>
        </p:txBody>
      </p:sp>
      <p:graphicFrame>
        <p:nvGraphicFramePr>
          <p:cNvPr id="7" name="Tabla 6"/>
          <p:cNvGraphicFramePr>
            <a:graphicFrameLocks noGrp="1"/>
          </p:cNvGraphicFramePr>
          <p:nvPr>
            <p:extLst>
              <p:ext uri="{D42A27DB-BD31-4B8C-83A1-F6EECF244321}">
                <p14:modId xmlns:p14="http://schemas.microsoft.com/office/powerpoint/2010/main" val="1238926003"/>
              </p:ext>
            </p:extLst>
          </p:nvPr>
        </p:nvGraphicFramePr>
        <p:xfrm>
          <a:off x="997526" y="2443270"/>
          <a:ext cx="7079674" cy="1344930"/>
        </p:xfrm>
        <a:graphic>
          <a:graphicData uri="http://schemas.openxmlformats.org/drawingml/2006/table">
            <a:tbl>
              <a:tblPr firstRow="1" firstCol="1" bandRow="1"/>
              <a:tblGrid>
                <a:gridCol w="3539837">
                  <a:extLst>
                    <a:ext uri="{9D8B030D-6E8A-4147-A177-3AD203B41FA5}">
                      <a16:colId xmlns:a16="http://schemas.microsoft.com/office/drawing/2014/main" val="3797762204"/>
                    </a:ext>
                  </a:extLst>
                </a:gridCol>
                <a:gridCol w="3539837">
                  <a:extLst>
                    <a:ext uri="{9D8B030D-6E8A-4147-A177-3AD203B41FA5}">
                      <a16:colId xmlns:a16="http://schemas.microsoft.com/office/drawing/2014/main" val="3540338752"/>
                    </a:ext>
                  </a:extLst>
                </a:gridCol>
              </a:tblGrid>
              <a:tr h="0">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propuesto con adición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3463892"/>
                  </a:ext>
                </a:extLst>
              </a:tr>
              <a:tr h="0">
                <a:tc>
                  <a:txBody>
                    <a:bodyPr/>
                    <a:lstStyle/>
                    <a:p>
                      <a:pPr algn="just">
                        <a:lnSpc>
                          <a:spcPct val="107000"/>
                        </a:lnSpc>
                        <a:spcAft>
                          <a:spcPts val="800"/>
                        </a:spcAft>
                      </a:pPr>
                      <a:r>
                        <a:rPr lang="es-MX" sz="1400" dirty="0">
                          <a:effectLst/>
                          <a:latin typeface="Calibri" panose="020F0502020204030204" pitchFamily="34" charset="0"/>
                          <a:ea typeface="Calibri" panose="020F0502020204030204" pitchFamily="34" charset="0"/>
                          <a:cs typeface="Calibri" panose="020F0502020204030204" pitchFamily="34" charset="0"/>
                        </a:rPr>
                        <a:t>Desarrollador responsable de la planeación, operación, comercialización y administración del Desarrollo + aportación en Capital requerida del Desarrollador (aprox. 311,000,000)</a:t>
                      </a:r>
                      <a:endParaRPr lang="es-MX"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s-MX" sz="1400" dirty="0">
                          <a:effectLst/>
                          <a:latin typeface="Calibri" panose="020F0502020204030204" pitchFamily="34" charset="0"/>
                          <a:ea typeface="Calibri" panose="020F0502020204030204" pitchFamily="34" charset="0"/>
                          <a:cs typeface="Calibri" panose="020F0502020204030204" pitchFamily="34" charset="0"/>
                        </a:rPr>
                        <a:t>Desarrollador responsable de la planeación, operación, comercialización y administración del Desarrollo + aportación en Capital </a:t>
                      </a:r>
                      <a:r>
                        <a:rPr lang="es-MX" sz="1400" b="1" dirty="0">
                          <a:effectLst/>
                          <a:latin typeface="Calibri" panose="020F0502020204030204" pitchFamily="34" charset="0"/>
                          <a:ea typeface="Calibri" panose="020F0502020204030204" pitchFamily="34" charset="0"/>
                          <a:cs typeface="Calibri" panose="020F0502020204030204" pitchFamily="34" charset="0"/>
                        </a:rPr>
                        <a:t>y/o en especie</a:t>
                      </a:r>
                      <a:r>
                        <a:rPr lang="es-MX" sz="1400" dirty="0">
                          <a:effectLst/>
                          <a:latin typeface="Calibri" panose="020F0502020204030204" pitchFamily="34" charset="0"/>
                          <a:ea typeface="Calibri" panose="020F0502020204030204" pitchFamily="34" charset="0"/>
                          <a:cs typeface="Calibri" panose="020F0502020204030204" pitchFamily="34" charset="0"/>
                        </a:rPr>
                        <a:t> requerida del Desarrollador (aprox. 311,000,000)</a:t>
                      </a:r>
                      <a:endParaRPr lang="es-MX"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5608499"/>
                  </a:ext>
                </a:extLst>
              </a:tr>
            </a:tbl>
          </a:graphicData>
        </a:graphic>
      </p:graphicFrame>
      <p:sp>
        <p:nvSpPr>
          <p:cNvPr id="8" name="Marcador de pie de página 2">
            <a:extLst>
              <a:ext uri="{FF2B5EF4-FFF2-40B4-BE49-F238E27FC236}">
                <a16:creationId xmlns:a16="http://schemas.microsoft.com/office/drawing/2014/main" id="{401D0209-9630-4DBE-9AF8-FFCB61266307}"/>
              </a:ext>
            </a:extLst>
          </p:cNvPr>
          <p:cNvSpPr txBox="1">
            <a:spLocks/>
          </p:cNvSpPr>
          <p:nvPr/>
        </p:nvSpPr>
        <p:spPr>
          <a:xfrm>
            <a:off x="2947737" y="6451789"/>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a:t>
            </a:r>
            <a:r>
              <a:rPr lang="es-MX" dirty="0">
                <a:solidFill>
                  <a:prstClr val="black">
                    <a:tint val="75000"/>
                  </a:prstClr>
                </a:solidFill>
                <a:latin typeface="+mj-lt"/>
              </a:rPr>
              <a:t>04</a:t>
            </a: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Tree>
    <p:extLst>
      <p:ext uri="{BB962C8B-B14F-4D97-AF65-F5344CB8AC3E}">
        <p14:creationId xmlns:p14="http://schemas.microsoft.com/office/powerpoint/2010/main" val="98522355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Grp="1" noChangeArrowheads="1"/>
          </p:cNvSpPr>
          <p:nvPr>
            <p:ph type="body" sz="quarter" idx="15"/>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2"/>
            </a:pPr>
            <a:r>
              <a:rPr lang="es-MX" sz="1400" b="1" dirty="0">
                <a:latin typeface="Calibri" panose="020F0502020204030204" pitchFamily="34" charset="0"/>
                <a:ea typeface="Calibri" panose="020F0502020204030204" pitchFamily="34" charset="0"/>
                <a:cs typeface="Times New Roman" panose="02020603050405020304" pitchFamily="18" charset="0"/>
              </a:rPr>
              <a:t>En el apartado </a:t>
            </a:r>
            <a:r>
              <a:rPr lang="es-MX" sz="1400" b="1" i="1" dirty="0">
                <a:latin typeface="Calibri" panose="020F0502020204030204" pitchFamily="34" charset="0"/>
                <a:ea typeface="Calibri" panose="020F0502020204030204" pitchFamily="34" charset="0"/>
                <a:cs typeface="Times New Roman" panose="02020603050405020304" pitchFamily="18" charset="0"/>
              </a:rPr>
              <a:t>“Terreno”,</a:t>
            </a:r>
            <a:r>
              <a:rPr lang="es-MX" sz="1400" b="1" dirty="0">
                <a:latin typeface="Calibri" panose="020F0502020204030204" pitchFamily="34" charset="0"/>
                <a:ea typeface="Calibri" panose="020F0502020204030204" pitchFamily="34" charset="0"/>
                <a:cs typeface="Times New Roman" panose="02020603050405020304" pitchFamily="18" charset="0"/>
              </a:rPr>
              <a:t> en el punto que se refiere a la superficie del terreno a desarrollar, existe un error en cuanto al último número.</a:t>
            </a:r>
            <a:endParaRPr lang="es-MX" dirty="0">
              <a:latin typeface="Calibri" panose="020F0502020204030204" pitchFamily="34" charset="0"/>
              <a:ea typeface="Calibri" panose="020F0502020204030204" pitchFamily="34" charset="0"/>
              <a:cs typeface="Times New Roman" panose="02020603050405020304" pitchFamily="18" charset="0"/>
            </a:endParaRPr>
          </a:p>
          <a:p>
            <a:pPr lvl="1" indent="0" defTabSz="914400" eaLnBrk="0" fontAlgn="base" hangingPunct="0">
              <a:lnSpc>
                <a:spcPct val="150000"/>
              </a:lnSpc>
              <a:spcBef>
                <a:spcPct val="0"/>
              </a:spcBef>
              <a:spcAft>
                <a:spcPct val="0"/>
              </a:spcAft>
              <a:buNone/>
            </a:pPr>
            <a:r>
              <a:rPr lang="es-MX" altLang="es-MX" sz="1400" dirty="0">
                <a:solidFill>
                  <a:schemeClr val="tx1"/>
                </a:solidFill>
                <a:ea typeface="Calibri" panose="020F0502020204030204" pitchFamily="34" charset="0"/>
                <a:cs typeface="Calibri" panose="020F0502020204030204" pitchFamily="34" charset="0"/>
              </a:rPr>
              <a:t>Derivado de lo anterior se propone añadir al texto aprobado como sigue:</a:t>
            </a:r>
          </a:p>
          <a:p>
            <a:pPr lvl="1" indent="0" defTabSz="914400" eaLnBrk="0" fontAlgn="base" hangingPunct="0">
              <a:lnSpc>
                <a:spcPct val="150000"/>
              </a:lnSpc>
              <a:spcBef>
                <a:spcPct val="0"/>
              </a:spcBef>
              <a:spcAft>
                <a:spcPct val="0"/>
              </a:spcAft>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a:lnSpc>
                <a:spcPct val="100000"/>
              </a:lnSpc>
            </a:pPr>
            <a:r>
              <a:rPr lang="es-MX" sz="1400" dirty="0"/>
              <a:t>En ese sentido, se propone la corrección en los términos propuestos y se somete a la aprobación del Consejo Directivo.</a:t>
            </a:r>
          </a:p>
          <a:p>
            <a:pPr lvl="1" indent="0" defTabSz="914400">
              <a:lnSpc>
                <a:spcPct val="100000"/>
              </a:lnSpc>
              <a:buNone/>
            </a:pPr>
            <a:endParaRPr lang="es-MX" sz="1400" dirty="0"/>
          </a:p>
          <a:p>
            <a:r>
              <a:rPr lang="es-MX" sz="1400" b="1" dirty="0"/>
              <a:t>Justificación de la corrección</a:t>
            </a:r>
            <a:endParaRPr lang="es-MX" sz="1400" dirty="0"/>
          </a:p>
          <a:p>
            <a:r>
              <a:rPr lang="es-MX" sz="1400" dirty="0"/>
              <a:t>En la escritura pública número 15,983 de fecha 09 nueve de diciembre de 1994, pasada ante la fe del Licenciado Jesús Villalobos Pérez, Notario Público Número 4 cuatro de Zapopan, Jalisco, inscrito bajo documento 48, folios del 384 al 396, del libro 6,850, con número de orden 555,824, de la Sección Primera, de la Oficina Primera del Registro Público de la Propiedad del Estado de Jalisco; así como en el Certificado de Libertad de Gravamen; se desprende la correcta extensión del terreno. Y debe haber una coincidencia con la documentación soporte del mismo.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graphicFrame>
        <p:nvGraphicFramePr>
          <p:cNvPr id="3" name="Tabla 2"/>
          <p:cNvGraphicFramePr>
            <a:graphicFrameLocks noGrp="1"/>
          </p:cNvGraphicFramePr>
          <p:nvPr/>
        </p:nvGraphicFramePr>
        <p:xfrm>
          <a:off x="936700" y="2230582"/>
          <a:ext cx="7232072" cy="827791"/>
        </p:xfrm>
        <a:graphic>
          <a:graphicData uri="http://schemas.openxmlformats.org/drawingml/2006/table">
            <a:tbl>
              <a:tblPr firstRow="1" firstCol="1" bandRow="1"/>
              <a:tblGrid>
                <a:gridCol w="3616036">
                  <a:extLst>
                    <a:ext uri="{9D8B030D-6E8A-4147-A177-3AD203B41FA5}">
                      <a16:colId xmlns:a16="http://schemas.microsoft.com/office/drawing/2014/main" val="3386149299"/>
                    </a:ext>
                  </a:extLst>
                </a:gridCol>
                <a:gridCol w="3616036">
                  <a:extLst>
                    <a:ext uri="{9D8B030D-6E8A-4147-A177-3AD203B41FA5}">
                      <a16:colId xmlns:a16="http://schemas.microsoft.com/office/drawing/2014/main" val="290462092"/>
                    </a:ext>
                  </a:extLst>
                </a:gridCol>
              </a:tblGrid>
              <a:tr h="376105">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propuesto con corrección propuesto</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4120757"/>
                  </a:ext>
                </a:extLst>
              </a:tr>
              <a:tr h="385894">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El Terreno tiene una superficie de 12,513 m2</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El terreno tiene una superficie de 12, 516.15 m2</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625215"/>
                  </a:ext>
                </a:extLst>
              </a:tr>
            </a:tbl>
          </a:graphicData>
        </a:graphic>
      </p:graphicFrame>
      <p:sp>
        <p:nvSpPr>
          <p:cNvPr id="7" name="Marcador de pie de página 2">
            <a:extLst>
              <a:ext uri="{FF2B5EF4-FFF2-40B4-BE49-F238E27FC236}">
                <a16:creationId xmlns:a16="http://schemas.microsoft.com/office/drawing/2014/main" id="{8FBE7C63-BF8F-47DF-8A2C-5425071DD9D3}"/>
              </a:ext>
            </a:extLst>
          </p:cNvPr>
          <p:cNvSpPr txBox="1">
            <a:spLocks/>
          </p:cNvSpPr>
          <p:nvPr/>
        </p:nvSpPr>
        <p:spPr>
          <a:xfrm>
            <a:off x="2947737" y="6433860"/>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10" name="Marcador de texto 1">
            <a:extLst>
              <a:ext uri="{FF2B5EF4-FFF2-40B4-BE49-F238E27FC236}">
                <a16:creationId xmlns:a16="http://schemas.microsoft.com/office/drawing/2014/main" id="{70E470C7-943B-4E8B-9314-FEF1282CEE26}"/>
              </a:ext>
            </a:extLst>
          </p:cNvPr>
          <p:cNvSpPr>
            <a:spLocks noGrp="1"/>
          </p:cNvSpPr>
          <p:nvPr>
            <p:ph type="title"/>
          </p:nvPr>
        </p:nvSpPr>
        <p:spPr>
          <a:xfrm>
            <a:off x="1697038" y="28575"/>
            <a:ext cx="6742112" cy="488950"/>
          </a:xfrm>
        </p:spPr>
        <p:txBody>
          <a:bodyPr>
            <a:normAutofit/>
          </a:bodyPr>
          <a:lstStyle/>
          <a:p>
            <a:r>
              <a:rPr lang="es-MX" sz="1800" dirty="0">
                <a:solidFill>
                  <a:schemeClr val="bg1"/>
                </a:solidFill>
              </a:rPr>
              <a:t>Proyecto Marcelino García Barragán – Puntos de Acuerdo</a:t>
            </a:r>
          </a:p>
        </p:txBody>
      </p:sp>
    </p:spTree>
    <p:extLst>
      <p:ext uri="{BB962C8B-B14F-4D97-AF65-F5344CB8AC3E}">
        <p14:creationId xmlns:p14="http://schemas.microsoft.com/office/powerpoint/2010/main" val="36197798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Grp="1" noChangeArrowheads="1"/>
          </p:cNvSpPr>
          <p:nvPr>
            <p:ph type="body" sz="quarter" idx="15"/>
          </p:nvPr>
        </p:nvSpPr>
        <p:spPr bwMode="auto">
          <a:xfrm>
            <a:off x="378994" y="803089"/>
            <a:ext cx="8106032" cy="4713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3"/>
            </a:pPr>
            <a:r>
              <a:rPr lang="es-MX" sz="1400" b="1" dirty="0">
                <a:latin typeface="Calibri" panose="020F0502020204030204" pitchFamily="34" charset="0"/>
                <a:ea typeface="Calibri" panose="020F0502020204030204" pitchFamily="34" charset="0"/>
                <a:cs typeface="Calibri" panose="020F0502020204030204" pitchFamily="34" charset="0"/>
              </a:rPr>
              <a:t>En el apartado </a:t>
            </a:r>
            <a:r>
              <a:rPr lang="es-MX" sz="1400" b="1" i="1" dirty="0">
                <a:latin typeface="Calibri" panose="020F0502020204030204" pitchFamily="34" charset="0"/>
                <a:ea typeface="Calibri" panose="020F0502020204030204" pitchFamily="34" charset="0"/>
                <a:cs typeface="Calibri" panose="020F0502020204030204" pitchFamily="34" charset="0"/>
              </a:rPr>
              <a:t>“proponente”</a:t>
            </a:r>
            <a:r>
              <a:rPr lang="es-MX" sz="1400" b="1" dirty="0">
                <a:latin typeface="Calibri" panose="020F0502020204030204" pitchFamily="34" charset="0"/>
                <a:ea typeface="Calibri" panose="020F0502020204030204" pitchFamily="34" charset="0"/>
                <a:cs typeface="Calibri" panose="020F0502020204030204" pitchFamily="34" charset="0"/>
              </a:rPr>
              <a:t> se asentó que la empresa “Trazo Inmobiliario” es la que presenta el proyecto, siendo lo correcto dejar asentado que la razón social es Grupo Alten Pondera, S.A. de C.V., que es con la que se firmará el contrato de Fideicomiso y forma parte del Grupo Trazo Inmobiliario.</a:t>
            </a:r>
            <a:endParaRPr lang="es-MX" dirty="0">
              <a:latin typeface="Calibri" panose="020F0502020204030204" pitchFamily="34" charset="0"/>
              <a:ea typeface="Calibri" panose="020F0502020204030204" pitchFamily="34" charset="0"/>
              <a:cs typeface="Times New Roman" panose="02020603050405020304" pitchFamily="18" charset="0"/>
            </a:endParaRPr>
          </a:p>
          <a:p>
            <a:pPr lvl="1" indent="0" defTabSz="914400" eaLnBrk="0" fontAlgn="base" hangingPunct="0">
              <a:lnSpc>
                <a:spcPct val="150000"/>
              </a:lnSpc>
              <a:spcBef>
                <a:spcPct val="0"/>
              </a:spcBef>
              <a:spcAft>
                <a:spcPct val="0"/>
              </a:spcAft>
              <a:buNone/>
            </a:pPr>
            <a:r>
              <a:rPr lang="es-MX" altLang="es-MX" sz="1400" dirty="0">
                <a:solidFill>
                  <a:schemeClr val="tx1"/>
                </a:solidFill>
                <a:ea typeface="Calibri" panose="020F0502020204030204" pitchFamily="34" charset="0"/>
                <a:cs typeface="Calibri" panose="020F0502020204030204" pitchFamily="34" charset="0"/>
              </a:rPr>
              <a:t>Derivado de lo anterior se propone corregir al texto aprobado como sigue:</a:t>
            </a:r>
          </a:p>
          <a:p>
            <a:pPr lvl="1" indent="0" defTabSz="914400" eaLnBrk="0" fontAlgn="base" hangingPunct="0">
              <a:lnSpc>
                <a:spcPct val="150000"/>
              </a:lnSpc>
              <a:spcBef>
                <a:spcPct val="0"/>
              </a:spcBef>
              <a:spcAft>
                <a:spcPct val="0"/>
              </a:spcAft>
              <a:buNone/>
            </a:pPr>
            <a:endParaRPr lang="es-MX" altLang="es-MX" sz="1400" dirty="0">
              <a:solidFill>
                <a:schemeClr val="tx1"/>
              </a:solidFill>
              <a:ea typeface="Calibri" panose="020F0502020204030204" pitchFamily="34" charset="0"/>
              <a:cs typeface="Calibri" panose="020F0502020204030204" pitchFamily="34" charset="0"/>
            </a:endParaRPr>
          </a:p>
          <a:p>
            <a:pPr lvl="1" indent="0" defTabSz="914400" eaLnBrk="0" fontAlgn="base" hangingPunct="0">
              <a:lnSpc>
                <a:spcPct val="150000"/>
              </a:lnSpc>
              <a:spcBef>
                <a:spcPct val="0"/>
              </a:spcBef>
              <a:spcAft>
                <a:spcPct val="0"/>
              </a:spcAft>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a:lnSpc>
                <a:spcPct val="100000"/>
              </a:lnSpc>
            </a:pPr>
            <a:r>
              <a:rPr lang="es-MX" sz="1400" dirty="0"/>
              <a:t>En ese sentido, se propone la corrección en los términos propuestos y se somete a la aprobación del Consejo Directivo.</a:t>
            </a:r>
          </a:p>
          <a:p>
            <a:pPr lvl="1" indent="0" defTabSz="914400">
              <a:lnSpc>
                <a:spcPct val="100000"/>
              </a:lnSpc>
              <a:buNone/>
            </a:pPr>
            <a:endParaRPr lang="es-MX" sz="1400" dirty="0"/>
          </a:p>
          <a:p>
            <a:r>
              <a:rPr lang="es-MX" sz="1400" b="1" dirty="0"/>
              <a:t>Justificación de la corrección</a:t>
            </a:r>
            <a:endParaRPr lang="es-MX" sz="1400" dirty="0"/>
          </a:p>
          <a:p>
            <a:r>
              <a:rPr lang="es-MX" sz="1400" dirty="0"/>
              <a:t>Se considera que lo correcto es establecer la razón social con la que se firmará el Fideicomiso para mayor claridad y orden. </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graphicFrame>
        <p:nvGraphicFramePr>
          <p:cNvPr id="5" name="Tabla 4"/>
          <p:cNvGraphicFramePr>
            <a:graphicFrameLocks noGrp="1"/>
          </p:cNvGraphicFramePr>
          <p:nvPr>
            <p:extLst>
              <p:ext uri="{D42A27DB-BD31-4B8C-83A1-F6EECF244321}">
                <p14:modId xmlns:p14="http://schemas.microsoft.com/office/powerpoint/2010/main" val="3777403251"/>
              </p:ext>
            </p:extLst>
          </p:nvPr>
        </p:nvGraphicFramePr>
        <p:xfrm>
          <a:off x="559468" y="2316924"/>
          <a:ext cx="8205538" cy="1112076"/>
        </p:xfrm>
        <a:graphic>
          <a:graphicData uri="http://schemas.openxmlformats.org/drawingml/2006/table">
            <a:tbl>
              <a:tblPr firstRow="1" firstCol="1" bandRow="1"/>
              <a:tblGrid>
                <a:gridCol w="4102769">
                  <a:extLst>
                    <a:ext uri="{9D8B030D-6E8A-4147-A177-3AD203B41FA5}">
                      <a16:colId xmlns:a16="http://schemas.microsoft.com/office/drawing/2014/main" val="1789932747"/>
                    </a:ext>
                  </a:extLst>
                </a:gridCol>
                <a:gridCol w="4102769">
                  <a:extLst>
                    <a:ext uri="{9D8B030D-6E8A-4147-A177-3AD203B41FA5}">
                      <a16:colId xmlns:a16="http://schemas.microsoft.com/office/drawing/2014/main" val="2749382831"/>
                    </a:ext>
                  </a:extLst>
                </a:gridCol>
              </a:tblGrid>
              <a:tr h="0">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con corrección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085412"/>
                  </a:ext>
                </a:extLst>
              </a:tr>
              <a:tr h="0">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Trazo Inmobiliario: La empresa que presenta proyecto de sociedad</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Grupo Alten Pondera, S.A. de C.V., empresa que forma parte de Grupo Trazo Inmobiliario como es conocido comercialmente y como fue autorizado en la Sesión de Consejo 05/2020 del 29 de mayo de 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1010331"/>
                  </a:ext>
                </a:extLst>
              </a:tr>
            </a:tbl>
          </a:graphicData>
        </a:graphic>
      </p:graphicFrame>
      <p:sp>
        <p:nvSpPr>
          <p:cNvPr id="7" name="Marcador de pie de página 2">
            <a:extLst>
              <a:ext uri="{FF2B5EF4-FFF2-40B4-BE49-F238E27FC236}">
                <a16:creationId xmlns:a16="http://schemas.microsoft.com/office/drawing/2014/main" id="{FB741862-6F23-468B-AB18-012535A5FEF2}"/>
              </a:ext>
            </a:extLst>
          </p:cNvPr>
          <p:cNvSpPr txBox="1">
            <a:spLocks/>
          </p:cNvSpPr>
          <p:nvPr/>
        </p:nvSpPr>
        <p:spPr>
          <a:xfrm>
            <a:off x="2947737" y="6433860"/>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10" name="Marcador de texto 1">
            <a:extLst>
              <a:ext uri="{FF2B5EF4-FFF2-40B4-BE49-F238E27FC236}">
                <a16:creationId xmlns:a16="http://schemas.microsoft.com/office/drawing/2014/main" id="{A0F2B136-2B1E-40FB-AE84-03893A9E2E83}"/>
              </a:ext>
            </a:extLst>
          </p:cNvPr>
          <p:cNvSpPr txBox="1">
            <a:spLocks/>
          </p:cNvSpPr>
          <p:nvPr/>
        </p:nvSpPr>
        <p:spPr>
          <a:xfrm>
            <a:off x="1798161" y="104228"/>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rPr>
              <a:t>Proyecto Marcelino García Barragán – Puntos de Acuerdo</a:t>
            </a:r>
          </a:p>
        </p:txBody>
      </p:sp>
    </p:spTree>
    <p:extLst>
      <p:ext uri="{BB962C8B-B14F-4D97-AF65-F5344CB8AC3E}">
        <p14:creationId xmlns:p14="http://schemas.microsoft.com/office/powerpoint/2010/main" val="72320765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Grp="1" noChangeArrowheads="1"/>
          </p:cNvSpPr>
          <p:nvPr>
            <p:ph type="body" sz="quarter" idx="15"/>
          </p:nvPr>
        </p:nvSpPr>
        <p:spPr bwMode="auto">
          <a:xfrm>
            <a:off x="159026" y="450877"/>
            <a:ext cx="8465990" cy="5956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4"/>
            </a:pPr>
            <a:r>
              <a:rPr lang="es-MX" sz="1400" b="1" dirty="0">
                <a:latin typeface="Calibri" panose="020F0502020204030204" pitchFamily="34" charset="0"/>
                <a:ea typeface="Calibri" panose="020F0502020204030204" pitchFamily="34" charset="0"/>
                <a:cs typeface="Calibri" panose="020F0502020204030204" pitchFamily="34" charset="0"/>
              </a:rPr>
              <a:t>En el apartado “Flujo Requerido” se aprobó que el proyecto se divide en 3 etapas y las aportaciones de flujo por socio y los momentos en los cuales se harían las mismas en el transcurso del tiempo “pre-operativo”, “arranque mes 7”, “obra 23 meses”; siendo que lo correcto es “mes 1”, “mes 7”, “mes 14”.</a:t>
            </a:r>
          </a:p>
          <a:p>
            <a:pPr marL="457189" lvl="1" indent="0">
              <a:lnSpc>
                <a:spcPct val="107000"/>
              </a:lnSpc>
              <a:spcAft>
                <a:spcPts val="800"/>
              </a:spcAft>
              <a:buNone/>
            </a:pPr>
            <a:r>
              <a:rPr lang="es-MX" altLang="es-MX" sz="1400" dirty="0">
                <a:solidFill>
                  <a:schemeClr val="tx1"/>
                </a:solidFill>
                <a:ea typeface="Calibri" panose="020F0502020204030204" pitchFamily="34" charset="0"/>
                <a:cs typeface="Calibri" panose="020F0502020204030204" pitchFamily="34" charset="0"/>
              </a:rPr>
              <a:t>Derivado de lo anterior se propone aclarar al texto aprobado como sigue:</a:t>
            </a:r>
          </a:p>
          <a:p>
            <a:pPr lvl="1" indent="0" defTabSz="914400" eaLnBrk="0" fontAlgn="base" hangingPunct="0">
              <a:lnSpc>
                <a:spcPct val="150000"/>
              </a:lnSpc>
              <a:spcBef>
                <a:spcPct val="0"/>
              </a:spcBef>
              <a:spcAft>
                <a:spcPct val="0"/>
              </a:spcAft>
              <a:buNone/>
            </a:pPr>
            <a:r>
              <a:rPr lang="es-MX" altLang="es-MX" sz="1400" b="1" dirty="0">
                <a:solidFill>
                  <a:schemeClr val="tx1"/>
                </a:solidFill>
              </a:rPr>
              <a:t>Texto aprobado en la sesión 5/2020</a:t>
            </a:r>
          </a:p>
          <a:p>
            <a:pPr lvl="1" indent="0" defTabSz="914400" eaLnBrk="0" fontAlgn="base" hangingPunct="0">
              <a:lnSpc>
                <a:spcPct val="150000"/>
              </a:lnSpc>
              <a:spcBef>
                <a:spcPct val="0"/>
              </a:spcBef>
              <a:spcAft>
                <a:spcPct val="0"/>
              </a:spcAft>
              <a:buNone/>
            </a:pPr>
            <a:r>
              <a:rPr lang="es-MX" altLang="es-MX" sz="1400" dirty="0">
                <a:solidFill>
                  <a:schemeClr val="tx1"/>
                </a:solidFill>
              </a:rPr>
              <a:t>              FLUJO REQUERIDO</a:t>
            </a:r>
          </a:p>
          <a:p>
            <a:pPr lvl="1" indent="0" defTabSz="914400" eaLnBrk="0" fontAlgn="base" hangingPunct="0">
              <a:lnSpc>
                <a:spcPct val="150000"/>
              </a:lnSpc>
              <a:spcBef>
                <a:spcPct val="0"/>
              </a:spcBef>
              <a:spcAft>
                <a:spcPct val="0"/>
              </a:spcAft>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None/>
            </a:pPr>
            <a:r>
              <a:rPr lang="es-MX" altLang="es-MX" sz="1400" b="1" dirty="0">
                <a:solidFill>
                  <a:schemeClr val="tx1"/>
                </a:solidFill>
              </a:rPr>
              <a:t>Texto con aclaración propuesta</a:t>
            </a:r>
          </a:p>
          <a:p>
            <a:pPr lvl="1" indent="0" defTabSz="914400" eaLnBrk="0" fontAlgn="base" hangingPunct="0">
              <a:lnSpc>
                <a:spcPct val="100000"/>
              </a:lnSpc>
              <a:spcBef>
                <a:spcPct val="0"/>
              </a:spcBef>
              <a:spcAft>
                <a:spcPct val="0"/>
              </a:spcAft>
              <a:buNone/>
            </a:pPr>
            <a:r>
              <a:rPr lang="es-MX" altLang="es-MX" sz="1400" dirty="0">
                <a:solidFill>
                  <a:schemeClr val="tx1"/>
                </a:solidFill>
              </a:rPr>
              <a:t>                       FLUJO REQUERIDO</a:t>
            </a: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a:lnSpc>
                <a:spcPct val="100000"/>
              </a:lnSpc>
            </a:pPr>
            <a:r>
              <a:rPr lang="es-MX" sz="1400" dirty="0"/>
              <a:t>En ese sentido, se propone la aclaración en los términos propuestos y se somete a la aprobación del Consejo Directivo.</a:t>
            </a:r>
          </a:p>
          <a:p>
            <a:r>
              <a:rPr lang="es-MX" sz="1400" b="1" dirty="0"/>
              <a:t>Justificación del cambio</a:t>
            </a:r>
            <a:endParaRPr lang="es-MX" sz="1400" dirty="0"/>
          </a:p>
          <a:p>
            <a:r>
              <a:rPr lang="es-MX" sz="1400" dirty="0"/>
              <a:t>Se define de manera clara el inicio de la etapa pre operativa y los periodos posteriores, no cambian cantidades ni tampoco hay incremento en tiempo.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graphicFrame>
        <p:nvGraphicFramePr>
          <p:cNvPr id="3" name="Tabla 2"/>
          <p:cNvGraphicFramePr>
            <a:graphicFrameLocks noGrp="1"/>
          </p:cNvGraphicFramePr>
          <p:nvPr>
            <p:extLst>
              <p:ext uri="{D42A27DB-BD31-4B8C-83A1-F6EECF244321}">
                <p14:modId xmlns:p14="http://schemas.microsoft.com/office/powerpoint/2010/main" val="1618722879"/>
              </p:ext>
            </p:extLst>
          </p:nvPr>
        </p:nvGraphicFramePr>
        <p:xfrm>
          <a:off x="1732762" y="2441243"/>
          <a:ext cx="5858950" cy="976454"/>
        </p:xfrm>
        <a:graphic>
          <a:graphicData uri="http://schemas.openxmlformats.org/drawingml/2006/table">
            <a:tbl>
              <a:tblPr firstRow="1" firstCol="1" bandRow="1"/>
              <a:tblGrid>
                <a:gridCol w="1171790">
                  <a:extLst>
                    <a:ext uri="{9D8B030D-6E8A-4147-A177-3AD203B41FA5}">
                      <a16:colId xmlns:a16="http://schemas.microsoft.com/office/drawing/2014/main" val="3749605578"/>
                    </a:ext>
                  </a:extLst>
                </a:gridCol>
                <a:gridCol w="1171790">
                  <a:extLst>
                    <a:ext uri="{9D8B030D-6E8A-4147-A177-3AD203B41FA5}">
                      <a16:colId xmlns:a16="http://schemas.microsoft.com/office/drawing/2014/main" val="3460500752"/>
                    </a:ext>
                  </a:extLst>
                </a:gridCol>
                <a:gridCol w="1171790">
                  <a:extLst>
                    <a:ext uri="{9D8B030D-6E8A-4147-A177-3AD203B41FA5}">
                      <a16:colId xmlns:a16="http://schemas.microsoft.com/office/drawing/2014/main" val="3674494715"/>
                    </a:ext>
                  </a:extLst>
                </a:gridCol>
                <a:gridCol w="1171790">
                  <a:extLst>
                    <a:ext uri="{9D8B030D-6E8A-4147-A177-3AD203B41FA5}">
                      <a16:colId xmlns:a16="http://schemas.microsoft.com/office/drawing/2014/main" val="4125478655"/>
                    </a:ext>
                  </a:extLst>
                </a:gridCol>
                <a:gridCol w="1171790">
                  <a:extLst>
                    <a:ext uri="{9D8B030D-6E8A-4147-A177-3AD203B41FA5}">
                      <a16:colId xmlns:a16="http://schemas.microsoft.com/office/drawing/2014/main" val="31645718"/>
                    </a:ext>
                  </a:extLst>
                </a:gridCol>
              </a:tblGrid>
              <a:tr h="243851">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 </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Preoperativo</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Arranque mes 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Obra 23 meses</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Monto Total</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677509"/>
                  </a:ext>
                </a:extLst>
              </a:tr>
              <a:tr h="244376">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Desarrollador</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38,438,537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69,936,520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203,518,587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311,893,645</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937974"/>
                  </a:ext>
                </a:extLst>
              </a:tr>
              <a:tr h="243851">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IPEJAL</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35,000,000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40,000,000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45,000,000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120,000,000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3752457"/>
                  </a:ext>
                </a:extLst>
              </a:tr>
              <a:tr h="244376">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Suma</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73,438,537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109,936,520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248,518,587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431,893,645</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73170863"/>
                  </a:ext>
                </a:extLst>
              </a:tr>
            </a:tbl>
          </a:graphicData>
        </a:graphic>
      </p:graphicFrame>
      <p:sp>
        <p:nvSpPr>
          <p:cNvPr id="7" name="Marcador de pie de página 2">
            <a:extLst>
              <a:ext uri="{FF2B5EF4-FFF2-40B4-BE49-F238E27FC236}">
                <a16:creationId xmlns:a16="http://schemas.microsoft.com/office/drawing/2014/main" id="{C520B7C8-43ED-4101-850D-8733B7EFF843}"/>
              </a:ext>
            </a:extLst>
          </p:cNvPr>
          <p:cNvSpPr txBox="1">
            <a:spLocks/>
          </p:cNvSpPr>
          <p:nvPr/>
        </p:nvSpPr>
        <p:spPr>
          <a:xfrm>
            <a:off x="2947737" y="6415931"/>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11" name="Marcador de texto 1">
            <a:extLst>
              <a:ext uri="{FF2B5EF4-FFF2-40B4-BE49-F238E27FC236}">
                <a16:creationId xmlns:a16="http://schemas.microsoft.com/office/drawing/2014/main" id="{D96ADD7F-9B08-4B39-A8DD-4D7D09EDD6C0}"/>
              </a:ext>
            </a:extLst>
          </p:cNvPr>
          <p:cNvSpPr txBox="1">
            <a:spLocks/>
          </p:cNvSpPr>
          <p:nvPr/>
        </p:nvSpPr>
        <p:spPr>
          <a:xfrm>
            <a:off x="1758404" y="108527"/>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latin typeface="+mj-lt"/>
              </a:rPr>
              <a:t>Proyecto Marcelino García Barragán – Puntos de Acuerdo</a:t>
            </a:r>
          </a:p>
        </p:txBody>
      </p:sp>
      <p:graphicFrame>
        <p:nvGraphicFramePr>
          <p:cNvPr id="2" name="Tabla 4">
            <a:extLst>
              <a:ext uri="{FF2B5EF4-FFF2-40B4-BE49-F238E27FC236}">
                <a16:creationId xmlns:a16="http://schemas.microsoft.com/office/drawing/2014/main" id="{F529C5D4-4345-4E23-B9D5-2081797758A1}"/>
              </a:ext>
            </a:extLst>
          </p:cNvPr>
          <p:cNvGraphicFramePr>
            <a:graphicFrameLocks noGrp="1"/>
          </p:cNvGraphicFramePr>
          <p:nvPr>
            <p:extLst>
              <p:ext uri="{D42A27DB-BD31-4B8C-83A1-F6EECF244321}">
                <p14:modId xmlns:p14="http://schemas.microsoft.com/office/powerpoint/2010/main" val="4258961391"/>
              </p:ext>
            </p:extLst>
          </p:nvPr>
        </p:nvGraphicFramePr>
        <p:xfrm>
          <a:off x="1758404" y="3993831"/>
          <a:ext cx="5833310" cy="976456"/>
        </p:xfrm>
        <a:graphic>
          <a:graphicData uri="http://schemas.openxmlformats.org/drawingml/2006/table">
            <a:tbl>
              <a:tblPr firstRow="1" bandRow="1">
                <a:tableStyleId>{5940675A-B579-460E-94D1-54222C63F5DA}</a:tableStyleId>
              </a:tblPr>
              <a:tblGrid>
                <a:gridCol w="1166662">
                  <a:extLst>
                    <a:ext uri="{9D8B030D-6E8A-4147-A177-3AD203B41FA5}">
                      <a16:colId xmlns:a16="http://schemas.microsoft.com/office/drawing/2014/main" val="3462237799"/>
                    </a:ext>
                  </a:extLst>
                </a:gridCol>
                <a:gridCol w="1166662">
                  <a:extLst>
                    <a:ext uri="{9D8B030D-6E8A-4147-A177-3AD203B41FA5}">
                      <a16:colId xmlns:a16="http://schemas.microsoft.com/office/drawing/2014/main" val="1324699770"/>
                    </a:ext>
                  </a:extLst>
                </a:gridCol>
                <a:gridCol w="1166662">
                  <a:extLst>
                    <a:ext uri="{9D8B030D-6E8A-4147-A177-3AD203B41FA5}">
                      <a16:colId xmlns:a16="http://schemas.microsoft.com/office/drawing/2014/main" val="362665567"/>
                    </a:ext>
                  </a:extLst>
                </a:gridCol>
                <a:gridCol w="1166662">
                  <a:extLst>
                    <a:ext uri="{9D8B030D-6E8A-4147-A177-3AD203B41FA5}">
                      <a16:colId xmlns:a16="http://schemas.microsoft.com/office/drawing/2014/main" val="2741270913"/>
                    </a:ext>
                  </a:extLst>
                </a:gridCol>
                <a:gridCol w="1166662">
                  <a:extLst>
                    <a:ext uri="{9D8B030D-6E8A-4147-A177-3AD203B41FA5}">
                      <a16:colId xmlns:a16="http://schemas.microsoft.com/office/drawing/2014/main" val="1756027542"/>
                    </a:ext>
                  </a:extLst>
                </a:gridCol>
              </a:tblGrid>
              <a:tr h="244114">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 </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solidFill>
                      <a:schemeClr val="bg1">
                        <a:lumMod val="65000"/>
                      </a:schemeClr>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Mes 1</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Mes 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Mes 14</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Monto Total</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34080287"/>
                  </a:ext>
                </a:extLst>
              </a:tr>
              <a:tr h="244114">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Desarrollador</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38,438,537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69,936,520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203,518,587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311,893,645</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90469063"/>
                  </a:ext>
                </a:extLst>
              </a:tr>
              <a:tr h="244114">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IPEJAL</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35,000,000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40,000,000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45,000,000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120,000,000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47281159"/>
                  </a:ext>
                </a:extLst>
              </a:tr>
              <a:tr h="244114">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Suma</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73,438,537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109,936,520</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248,518,587</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s-MX" sz="1200" dirty="0">
                          <a:effectLst/>
                          <a:latin typeface="+mn-lt"/>
                          <a:ea typeface="Calibri" panose="020F0502020204030204" pitchFamily="34" charset="0"/>
                          <a:cs typeface="Calibri" panose="020F0502020204030204" pitchFamily="34" charset="0"/>
                        </a:rPr>
                        <a:t>431,893,645</a:t>
                      </a:r>
                      <a:endParaRPr lang="es-MX" sz="18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FFFF00"/>
                    </a:solidFill>
                  </a:tcPr>
                </a:tc>
                <a:extLst>
                  <a:ext uri="{0D108BD9-81ED-4DB2-BD59-A6C34878D82A}">
                    <a16:rowId xmlns:a16="http://schemas.microsoft.com/office/drawing/2014/main" val="2807347630"/>
                  </a:ext>
                </a:extLst>
              </a:tr>
            </a:tbl>
          </a:graphicData>
        </a:graphic>
      </p:graphicFrame>
    </p:spTree>
    <p:extLst>
      <p:ext uri="{BB962C8B-B14F-4D97-AF65-F5344CB8AC3E}">
        <p14:creationId xmlns:p14="http://schemas.microsoft.com/office/powerpoint/2010/main" val="40792017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p:txBody>
          <a:bodyPr>
            <a:normAutofit/>
          </a:bodyPr>
          <a:lstStyle/>
          <a:p>
            <a:r>
              <a:rPr lang="es-MX" sz="1800" dirty="0">
                <a:solidFill>
                  <a:schemeClr val="bg1"/>
                </a:solidFill>
              </a:rPr>
              <a:t>Proyecto Marcelino García Barragán – Puntos de Acuerdo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6" name="Rectangle 1"/>
          <p:cNvSpPr>
            <a:spLocks noGrp="1" noChangeArrowheads="1"/>
          </p:cNvSpPr>
          <p:nvPr>
            <p:ph type="body" sz="quarter" idx="4294967295"/>
          </p:nvPr>
        </p:nvSpPr>
        <p:spPr bwMode="auto">
          <a:xfrm>
            <a:off x="0" y="936625"/>
            <a:ext cx="8720138" cy="43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5"/>
            </a:pPr>
            <a:r>
              <a:rPr lang="es-MX" sz="1400" b="1" dirty="0">
                <a:latin typeface="Calibri" panose="020F0502020204030204" pitchFamily="34" charset="0"/>
                <a:ea typeface="Calibri" panose="020F0502020204030204" pitchFamily="34" charset="0"/>
                <a:cs typeface="Times New Roman" panose="02020603050405020304" pitchFamily="18" charset="0"/>
              </a:rPr>
              <a:t>En el apartado </a:t>
            </a:r>
            <a:r>
              <a:rPr lang="es-MX" sz="1400" b="1" i="1" dirty="0">
                <a:latin typeface="Calibri" panose="020F0502020204030204" pitchFamily="34" charset="0"/>
                <a:ea typeface="Calibri" panose="020F0502020204030204" pitchFamily="34" charset="0"/>
                <a:cs typeface="Times New Roman" panose="02020603050405020304" pitchFamily="18" charset="0"/>
              </a:rPr>
              <a:t>“retorno a IPEJAL”</a:t>
            </a:r>
            <a:r>
              <a:rPr lang="es-MX" sz="1400" b="1" dirty="0">
                <a:latin typeface="Calibri" panose="020F0502020204030204" pitchFamily="34" charset="0"/>
                <a:ea typeface="Calibri" panose="020F0502020204030204" pitchFamily="34" charset="0"/>
                <a:cs typeface="Times New Roman" panose="02020603050405020304" pitchFamily="18" charset="0"/>
              </a:rPr>
              <a:t> se añade el texto plazo del proyecto 24 meses incluyendo etapa pre operativa. Esta acotación no estaba en texto aprobado en sesión 05/2020.</a:t>
            </a:r>
            <a:endParaRPr lang="es-MX" dirty="0">
              <a:latin typeface="Calibri" panose="020F0502020204030204" pitchFamily="34" charset="0"/>
              <a:ea typeface="Calibri" panose="020F0502020204030204" pitchFamily="34" charset="0"/>
              <a:cs typeface="Times New Roman" panose="02020603050405020304" pitchFamily="18" charset="0"/>
            </a:endParaRPr>
          </a:p>
          <a:p>
            <a:pPr marL="457189" lvl="1" indent="0">
              <a:lnSpc>
                <a:spcPct val="107000"/>
              </a:lnSpc>
              <a:spcAft>
                <a:spcPts val="800"/>
              </a:spcAft>
              <a:buNone/>
            </a:pPr>
            <a:r>
              <a:rPr lang="es-MX" altLang="es-MX" sz="1400" dirty="0">
                <a:solidFill>
                  <a:schemeClr val="tx1"/>
                </a:solidFill>
                <a:ea typeface="Calibri" panose="020F0502020204030204" pitchFamily="34" charset="0"/>
                <a:cs typeface="Calibri" panose="020F0502020204030204" pitchFamily="34" charset="0"/>
              </a:rPr>
              <a:t>Derivado de lo anterior se propone añadir al texto aprobado como sigue:</a:t>
            </a: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a:lnSpc>
                <a:spcPct val="100000"/>
              </a:lnSpc>
            </a:pPr>
            <a:r>
              <a:rPr lang="es-MX" sz="1400" dirty="0"/>
              <a:t>En ese sentido, se propone la adición en los términos propuestos y se somete a la aprobación del Consejo Directivo.</a:t>
            </a:r>
          </a:p>
          <a:p>
            <a:endParaRPr lang="es-MX" sz="1400" b="1" dirty="0"/>
          </a:p>
          <a:p>
            <a:endParaRPr lang="es-MX" sz="1400" b="1" dirty="0"/>
          </a:p>
          <a:p>
            <a:r>
              <a:rPr lang="es-MX" sz="1400" b="1" dirty="0"/>
              <a:t>Justificación de la adición</a:t>
            </a:r>
            <a:endParaRPr lang="es-MX" sz="1400" dirty="0"/>
          </a:p>
          <a:p>
            <a:r>
              <a:rPr lang="es-MX" sz="1400" dirty="0"/>
              <a:t>Conviene tener certeza acerca del tiempo de duración y tiempos de entrega de la obra. Ya que de otra manera no quedaría claro el periodo con el que se realizan los cálculos de la TIR.</a:t>
            </a:r>
          </a:p>
        </p:txBody>
      </p:sp>
      <p:graphicFrame>
        <p:nvGraphicFramePr>
          <p:cNvPr id="5" name="Tabla 4"/>
          <p:cNvGraphicFramePr>
            <a:graphicFrameLocks noGrp="1"/>
          </p:cNvGraphicFramePr>
          <p:nvPr/>
        </p:nvGraphicFramePr>
        <p:xfrm>
          <a:off x="730705" y="2167597"/>
          <a:ext cx="7644062" cy="930442"/>
        </p:xfrm>
        <a:graphic>
          <a:graphicData uri="http://schemas.openxmlformats.org/drawingml/2006/table">
            <a:tbl>
              <a:tblPr firstRow="1" firstCol="1" bandRow="1"/>
              <a:tblGrid>
                <a:gridCol w="3822031">
                  <a:extLst>
                    <a:ext uri="{9D8B030D-6E8A-4147-A177-3AD203B41FA5}">
                      <a16:colId xmlns:a16="http://schemas.microsoft.com/office/drawing/2014/main" val="1865864395"/>
                    </a:ext>
                  </a:extLst>
                </a:gridCol>
                <a:gridCol w="3822031">
                  <a:extLst>
                    <a:ext uri="{9D8B030D-6E8A-4147-A177-3AD203B41FA5}">
                      <a16:colId xmlns:a16="http://schemas.microsoft.com/office/drawing/2014/main" val="3762678364"/>
                    </a:ext>
                  </a:extLst>
                </a:gridCol>
              </a:tblGrid>
              <a:tr h="322700">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con adición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9926382"/>
                  </a:ext>
                </a:extLst>
              </a:tr>
              <a:tr h="607742">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No estaba previsto en texto aprobado</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Plazo del proyecto 24 meses incluyendo etapa pre operativa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2592167"/>
                  </a:ext>
                </a:extLst>
              </a:tr>
            </a:tbl>
          </a:graphicData>
        </a:graphic>
      </p:graphicFrame>
      <p:sp>
        <p:nvSpPr>
          <p:cNvPr id="7" name="Marcador de pie de página 2">
            <a:extLst>
              <a:ext uri="{FF2B5EF4-FFF2-40B4-BE49-F238E27FC236}">
                <a16:creationId xmlns:a16="http://schemas.microsoft.com/office/drawing/2014/main" id="{28F14A40-293A-4149-A0B7-59BB747E519F}"/>
              </a:ext>
            </a:extLst>
          </p:cNvPr>
          <p:cNvSpPr txBox="1">
            <a:spLocks/>
          </p:cNvSpPr>
          <p:nvPr/>
        </p:nvSpPr>
        <p:spPr>
          <a:xfrm>
            <a:off x="2947737" y="6433860"/>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8" name="Marcador de texto 1">
            <a:extLst>
              <a:ext uri="{FF2B5EF4-FFF2-40B4-BE49-F238E27FC236}">
                <a16:creationId xmlns:a16="http://schemas.microsoft.com/office/drawing/2014/main" id="{B4A357BE-1C5B-43BF-BF68-B170945AE0FB}"/>
              </a:ext>
            </a:extLst>
          </p:cNvPr>
          <p:cNvSpPr txBox="1">
            <a:spLocks/>
          </p:cNvSpPr>
          <p:nvPr/>
        </p:nvSpPr>
        <p:spPr>
          <a:xfrm>
            <a:off x="1758404" y="108527"/>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latin typeface="+mj-lt"/>
              </a:rPr>
              <a:t>Proyecto Marcelino García Barragán – Puntos de Acuerdo</a:t>
            </a:r>
          </a:p>
        </p:txBody>
      </p:sp>
    </p:spTree>
    <p:extLst>
      <p:ext uri="{BB962C8B-B14F-4D97-AF65-F5344CB8AC3E}">
        <p14:creationId xmlns:p14="http://schemas.microsoft.com/office/powerpoint/2010/main" val="23855056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a:xfrm>
            <a:off x="365553" y="1041966"/>
            <a:ext cx="8321247" cy="3646366"/>
          </a:xfrm>
        </p:spPr>
        <p:txBody>
          <a:bodyPr/>
          <a:lstStyle/>
          <a:p>
            <a:r>
              <a:rPr lang="es-MX" sz="1800" b="1" dirty="0"/>
              <a:t>EN FIDEICOMISOS APROBADOS – MAGISTERIO</a:t>
            </a:r>
            <a:endParaRPr lang="es-MX" sz="1800" dirty="0"/>
          </a:p>
          <a:p>
            <a:r>
              <a:rPr lang="es-MX" sz="2000" dirty="0"/>
              <a:t>En sesión Ordinaria de Consejo Directivo 05/2020 de fecha 29 de mayo de 2020, se aprobó la constitución de Fideicomiso denominado MAGISTERIO (fojas 9 a 12 del acta respectiva); con las especificaciones en cuanto a terreno, valor, tipo de aportación, modelo de negocio, retorno de la inversión para IPEJAL, entre otros puntos.</a:t>
            </a:r>
          </a:p>
          <a:p>
            <a:endParaRPr lang="es-MX" sz="1800" dirty="0"/>
          </a:p>
          <a:p>
            <a:r>
              <a:rPr lang="es-MX" sz="2000" dirty="0"/>
              <a:t>Es el caso, en algunos de los apartados de dicho proyecto de Fideicomiso, existen algunos puntos que resultan necesarios aclarar o añadir, los cuales se señalan y justifican a continuación: </a:t>
            </a:r>
          </a:p>
          <a:p>
            <a:endParaRPr lang="es-MX" sz="1800" dirty="0"/>
          </a:p>
        </p:txBody>
      </p:sp>
      <p:sp>
        <p:nvSpPr>
          <p:cNvPr id="3" name="Marcador de texto 2"/>
          <p:cNvSpPr>
            <a:spLocks noGrp="1"/>
          </p:cNvSpPr>
          <p:nvPr>
            <p:ph type="body" sz="quarter" idx="14"/>
          </p:nvPr>
        </p:nvSpPr>
        <p:spPr>
          <a:xfrm>
            <a:off x="1690255" y="0"/>
            <a:ext cx="6747164" cy="609600"/>
          </a:xfrm>
        </p:spPr>
        <p:txBody>
          <a:bodyPr>
            <a:normAutofit fontScale="85000" lnSpcReduction="10000"/>
          </a:bodyPr>
          <a:lstStyle/>
          <a:p>
            <a:pPr algn="ctr"/>
            <a:r>
              <a:rPr lang="es-MX" sz="2300" dirty="0">
                <a:solidFill>
                  <a:schemeClr val="bg1"/>
                </a:solidFill>
              </a:rPr>
              <a:t>Modificación a los Puntos de Acuerdo Proyectos Inmobiliarios Marcelino García Barragán y Magisterio</a:t>
            </a:r>
          </a:p>
          <a:p>
            <a:pPr algn="ctr"/>
            <a:endParaRPr lang="es-MX" sz="2000" dirty="0">
              <a:solidFill>
                <a:schemeClr val="bg1"/>
              </a:solidFill>
            </a:endParaRPr>
          </a:p>
        </p:txBody>
      </p:sp>
      <p:sp>
        <p:nvSpPr>
          <p:cNvPr id="4" name="Marcador de número de diapositiva 3"/>
          <p:cNvSpPr>
            <a:spLocks noGrp="1"/>
          </p:cNvSpPr>
          <p:nvPr>
            <p:ph type="sldNum" sz="quarter" idx="4"/>
          </p:nvPr>
        </p:nvSpPr>
        <p:spPr>
          <a:xfrm>
            <a:off x="7010400" y="641593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5" name="Marcador de pie de página 2">
            <a:extLst>
              <a:ext uri="{FF2B5EF4-FFF2-40B4-BE49-F238E27FC236}">
                <a16:creationId xmlns:a16="http://schemas.microsoft.com/office/drawing/2014/main" id="{3753CEB5-0DDF-4FC2-90BA-8D3FCDA9144D}"/>
              </a:ext>
            </a:extLst>
          </p:cNvPr>
          <p:cNvSpPr txBox="1">
            <a:spLocks/>
          </p:cNvSpPr>
          <p:nvPr/>
        </p:nvSpPr>
        <p:spPr>
          <a:xfrm>
            <a:off x="2947737" y="6415931"/>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Tree>
    <p:extLst>
      <p:ext uri="{BB962C8B-B14F-4D97-AF65-F5344CB8AC3E}">
        <p14:creationId xmlns:p14="http://schemas.microsoft.com/office/powerpoint/2010/main" val="17230407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p:txBody>
          <a:bodyPr>
            <a:normAutofit/>
          </a:bodyPr>
          <a:lstStyle/>
          <a:p>
            <a:r>
              <a:rPr lang="es-MX" sz="1800" dirty="0">
                <a:solidFill>
                  <a:schemeClr val="bg1"/>
                </a:solidFill>
              </a:rPr>
              <a:t>Proyecto Magisterio – Puntos de Acuerdo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9" name="Rectangle 2"/>
          <p:cNvSpPr>
            <a:spLocks noGrp="1" noChangeArrowheads="1"/>
          </p:cNvSpPr>
          <p:nvPr>
            <p:ph type="body" sz="quarter" idx="4294967295"/>
          </p:nvPr>
        </p:nvSpPr>
        <p:spPr bwMode="auto">
          <a:xfrm>
            <a:off x="0" y="663575"/>
            <a:ext cx="8462963" cy="576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49263"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indent="-342900" defTabSz="914400">
              <a:lnSpc>
                <a:spcPct val="100000"/>
              </a:lnSpc>
              <a:buFont typeface="+mj-lt"/>
              <a:buAutoNum type="arabicPeriod"/>
            </a:pPr>
            <a:r>
              <a:rPr lang="es-MX" sz="1600" b="1" dirty="0">
                <a:latin typeface="+mn-lt"/>
              </a:rPr>
              <a:t>En el apartado “</a:t>
            </a:r>
            <a:r>
              <a:rPr lang="es-MX" sz="1600" b="1" i="1" dirty="0">
                <a:latin typeface="+mn-lt"/>
              </a:rPr>
              <a:t>terreno</a:t>
            </a:r>
            <a:r>
              <a:rPr lang="es-MX" sz="1600" b="1" dirty="0">
                <a:latin typeface="+mn-lt"/>
              </a:rPr>
              <a:t>” respecto del punto que se refiere al uso de suelo se necesita hacer una precisión acerca de la densidad y los metros construibles sobre los que está permitida la obra.</a:t>
            </a:r>
          </a:p>
          <a:p>
            <a:pPr marL="228600">
              <a:lnSpc>
                <a:spcPct val="107000"/>
              </a:lnSpc>
              <a:spcAft>
                <a:spcPts val="800"/>
              </a:spcAft>
            </a:pPr>
            <a:r>
              <a:rPr lang="es-MX" sz="1600" dirty="0">
                <a:latin typeface="+mn-lt"/>
                <a:ea typeface="Calibri" panose="020F0502020204030204" pitchFamily="34" charset="0"/>
                <a:cs typeface="Calibri" panose="020F0502020204030204" pitchFamily="34" charset="0"/>
              </a:rPr>
              <a:t>Derivado de lo anterior se propone añadir al texto aprobado como sigue:</a:t>
            </a:r>
          </a:p>
          <a:p>
            <a:pPr marL="228600">
              <a:lnSpc>
                <a:spcPct val="107000"/>
              </a:lnSpc>
              <a:spcAft>
                <a:spcPts val="800"/>
              </a:spcAft>
            </a:pPr>
            <a:endParaRPr lang="es-MX" sz="1600" dirty="0">
              <a:latin typeface="+mn-lt"/>
              <a:ea typeface="Calibri" panose="020F0502020204030204" pitchFamily="34" charset="0"/>
              <a:cs typeface="Times New Roman" panose="02020603050405020304" pitchFamily="18" charset="0"/>
            </a:endParaRPr>
          </a:p>
          <a:p>
            <a:pPr marL="228600">
              <a:lnSpc>
                <a:spcPct val="107000"/>
              </a:lnSpc>
              <a:spcAft>
                <a:spcPts val="800"/>
              </a:spcAft>
            </a:pPr>
            <a:endParaRPr lang="es-MX" sz="1600" dirty="0">
              <a:latin typeface="+mn-lt"/>
              <a:ea typeface="Calibri" panose="020F0502020204030204" pitchFamily="34" charset="0"/>
              <a:cs typeface="Times New Roman" panose="02020603050405020304" pitchFamily="18" charset="0"/>
            </a:endParaRPr>
          </a:p>
          <a:p>
            <a:pPr marL="228600">
              <a:lnSpc>
                <a:spcPct val="107000"/>
              </a:lnSpc>
              <a:spcAft>
                <a:spcPts val="800"/>
              </a:spcAft>
            </a:pPr>
            <a:endParaRPr lang="es-MX" sz="2000" dirty="0">
              <a:latin typeface="+mn-lt"/>
              <a:ea typeface="Calibri" panose="020F0502020204030204" pitchFamily="34" charset="0"/>
              <a:cs typeface="Times New Roman" panose="02020603050405020304" pitchFamily="18" charset="0"/>
            </a:endParaRPr>
          </a:p>
          <a:p>
            <a:pPr lvl="1" indent="0" defTabSz="914400">
              <a:lnSpc>
                <a:spcPct val="100000"/>
              </a:lnSpc>
            </a:pPr>
            <a:endParaRPr lang="es-MX" sz="1600" dirty="0">
              <a:latin typeface="+mn-lt"/>
            </a:endParaRPr>
          </a:p>
          <a:p>
            <a:pPr lvl="1" indent="0" defTabSz="914400">
              <a:lnSpc>
                <a:spcPct val="100000"/>
              </a:lnSpc>
            </a:pPr>
            <a:endParaRPr lang="es-MX" sz="1600" dirty="0">
              <a:latin typeface="+mn-lt"/>
            </a:endParaRPr>
          </a:p>
          <a:p>
            <a:pPr lvl="1" indent="0" defTabSz="914400">
              <a:lnSpc>
                <a:spcPct val="100000"/>
              </a:lnSpc>
            </a:pPr>
            <a:r>
              <a:rPr lang="es-MX" sz="1600" dirty="0">
                <a:latin typeface="+mn-lt"/>
              </a:rPr>
              <a:t>En ese sentido, se propone la adición en los términos propuestos y se somete a la aprobación del Consejo Directivo.</a:t>
            </a:r>
          </a:p>
          <a:p>
            <a:pPr indent="0" defTabSz="914400">
              <a:lnSpc>
                <a:spcPct val="100000"/>
              </a:lnSpc>
            </a:pPr>
            <a:endParaRPr lang="es-MX" sz="1600" dirty="0"/>
          </a:p>
          <a:p>
            <a:pPr indent="0" defTabSz="914400">
              <a:lnSpc>
                <a:spcPct val="100000"/>
              </a:lnSpc>
            </a:pPr>
            <a:endParaRPr lang="es-MX" sz="1600" dirty="0"/>
          </a:p>
          <a:p>
            <a:pPr>
              <a:lnSpc>
                <a:spcPct val="107000"/>
              </a:lnSpc>
              <a:spcAft>
                <a:spcPts val="800"/>
              </a:spcAft>
            </a:pPr>
            <a:r>
              <a:rPr lang="es-MX" sz="1600" b="1" dirty="0">
                <a:latin typeface="+mn-lt"/>
                <a:ea typeface="Calibri" panose="020F0502020204030204" pitchFamily="34" charset="0"/>
                <a:cs typeface="Calibri" panose="020F0502020204030204" pitchFamily="34" charset="0"/>
              </a:rPr>
              <a:t>Justificación de la adición</a:t>
            </a:r>
            <a:endParaRPr lang="es-MX" sz="1600" dirty="0">
              <a:latin typeface="+mn-lt"/>
              <a:ea typeface="Calibri" panose="020F0502020204030204" pitchFamily="34" charset="0"/>
              <a:cs typeface="Times New Roman" panose="02020603050405020304" pitchFamily="18" charset="0"/>
            </a:endParaRPr>
          </a:p>
          <a:p>
            <a:pPr>
              <a:lnSpc>
                <a:spcPct val="107000"/>
              </a:lnSpc>
              <a:spcAft>
                <a:spcPts val="800"/>
              </a:spcAft>
            </a:pPr>
            <a:r>
              <a:rPr lang="es-MX" sz="1600" dirty="0">
                <a:latin typeface="+mn-lt"/>
                <a:ea typeface="Calibri" panose="020F0502020204030204" pitchFamily="34" charset="0"/>
                <a:cs typeface="Calibri" panose="020F0502020204030204" pitchFamily="34" charset="0"/>
              </a:rPr>
              <a:t>En el texto aprobado se menciona que se requieren 35,140 mt2 construibles lo cual no es correcto, esta cantidad corresponde al total de los mt2 del proyecto (incluyendo sótanos) por lo que es necesaria la modificación ya que los mt2 permitidos, de acuerdo a la normatividad municipal son considerados sobre el nivel de banqueta sin contar sótanos y que son 24,454 mt2, los cuales se ajustan al proyecto originalmente presentado y por lo consiguiente no afecta a la rentabilidad establecida.</a:t>
            </a:r>
            <a:endParaRPr lang="es-MX" sz="1600" dirty="0">
              <a:latin typeface="+mn-lt"/>
              <a:ea typeface="Calibri" panose="020F0502020204030204" pitchFamily="34" charset="0"/>
              <a:cs typeface="Times New Roman" panose="02020603050405020304" pitchFamily="18" charset="0"/>
            </a:endParaRPr>
          </a:p>
        </p:txBody>
      </p:sp>
      <p:graphicFrame>
        <p:nvGraphicFramePr>
          <p:cNvPr id="11" name="Tabla 10"/>
          <p:cNvGraphicFramePr>
            <a:graphicFrameLocks noGrp="1"/>
          </p:cNvGraphicFramePr>
          <p:nvPr/>
        </p:nvGraphicFramePr>
        <p:xfrm>
          <a:off x="1207636" y="1881557"/>
          <a:ext cx="6685080" cy="1208445"/>
        </p:xfrm>
        <a:graphic>
          <a:graphicData uri="http://schemas.openxmlformats.org/drawingml/2006/table">
            <a:tbl>
              <a:tblPr firstRow="1" firstCol="1" bandRow="1"/>
              <a:tblGrid>
                <a:gridCol w="3342540">
                  <a:extLst>
                    <a:ext uri="{9D8B030D-6E8A-4147-A177-3AD203B41FA5}">
                      <a16:colId xmlns:a16="http://schemas.microsoft.com/office/drawing/2014/main" val="547793025"/>
                    </a:ext>
                  </a:extLst>
                </a:gridCol>
                <a:gridCol w="3342540">
                  <a:extLst>
                    <a:ext uri="{9D8B030D-6E8A-4147-A177-3AD203B41FA5}">
                      <a16:colId xmlns:a16="http://schemas.microsoft.com/office/drawing/2014/main" val="1182148896"/>
                    </a:ext>
                  </a:extLst>
                </a:gridCol>
              </a:tblGrid>
              <a:tr h="255516">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propuesto con adición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921953"/>
                  </a:ext>
                </a:extLst>
              </a:tr>
              <a:tr h="766548">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El Uso de suelo permite usos mixtos y requiere una densidad para 35,140 m² construibles. </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El Uso de suelo permite usos mixtos y una densidad para 24,454 metros cuadrados construibles. </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6202261"/>
                  </a:ext>
                </a:extLst>
              </a:tr>
            </a:tbl>
          </a:graphicData>
        </a:graphic>
      </p:graphicFrame>
      <p:sp>
        <p:nvSpPr>
          <p:cNvPr id="6" name="Marcador de pie de página 2">
            <a:extLst>
              <a:ext uri="{FF2B5EF4-FFF2-40B4-BE49-F238E27FC236}">
                <a16:creationId xmlns:a16="http://schemas.microsoft.com/office/drawing/2014/main" id="{E66B4CB4-A6CA-44FB-99E6-A98F22828054}"/>
              </a:ext>
            </a:extLst>
          </p:cNvPr>
          <p:cNvSpPr txBox="1">
            <a:spLocks/>
          </p:cNvSpPr>
          <p:nvPr/>
        </p:nvSpPr>
        <p:spPr>
          <a:xfrm>
            <a:off x="2947737" y="6415931"/>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10" name="Marcador de texto 1">
            <a:extLst>
              <a:ext uri="{FF2B5EF4-FFF2-40B4-BE49-F238E27FC236}">
                <a16:creationId xmlns:a16="http://schemas.microsoft.com/office/drawing/2014/main" id="{87346151-A26E-43CE-BF6B-AAD3CF7C148D}"/>
              </a:ext>
            </a:extLst>
          </p:cNvPr>
          <p:cNvSpPr txBox="1">
            <a:spLocks/>
          </p:cNvSpPr>
          <p:nvPr/>
        </p:nvSpPr>
        <p:spPr>
          <a:xfrm>
            <a:off x="1758404" y="108527"/>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rPr>
              <a:t>Proyecto Magisterio – Puntos de Acuerdo</a:t>
            </a:r>
          </a:p>
        </p:txBody>
      </p:sp>
    </p:spTree>
    <p:extLst>
      <p:ext uri="{BB962C8B-B14F-4D97-AF65-F5344CB8AC3E}">
        <p14:creationId xmlns:p14="http://schemas.microsoft.com/office/powerpoint/2010/main" val="166763523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p:txBody>
          <a:bodyPr>
            <a:normAutofit/>
          </a:bodyPr>
          <a:lstStyle/>
          <a:p>
            <a:r>
              <a:rPr lang="es-MX" sz="1800" dirty="0">
                <a:solidFill>
                  <a:schemeClr val="bg1"/>
                </a:solidFill>
              </a:rPr>
              <a:t>Proyecto Magisterio – Puntos de Acuerdo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6" name="Rectangle 1"/>
          <p:cNvSpPr>
            <a:spLocks noGrp="1" noChangeArrowheads="1"/>
          </p:cNvSpPr>
          <p:nvPr>
            <p:ph type="body" sz="quarter" idx="4294967295"/>
          </p:nvPr>
        </p:nvSpPr>
        <p:spPr bwMode="auto">
          <a:xfrm>
            <a:off x="0" y="844550"/>
            <a:ext cx="8720138" cy="565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2"/>
            </a:pPr>
            <a:r>
              <a:rPr lang="es-MX" sz="1400" b="1" dirty="0">
                <a:ea typeface="Calibri" panose="020F0502020204030204" pitchFamily="34" charset="0"/>
                <a:cs typeface="Calibri" panose="020F0502020204030204" pitchFamily="34" charset="0"/>
              </a:rPr>
              <a:t>En el apartado “</a:t>
            </a:r>
            <a:r>
              <a:rPr lang="es-MX" sz="1400" b="1" i="1" dirty="0">
                <a:ea typeface="Calibri" panose="020F0502020204030204" pitchFamily="34" charset="0"/>
                <a:cs typeface="Calibri" panose="020F0502020204030204" pitchFamily="34" charset="0"/>
              </a:rPr>
              <a:t>proponente</a:t>
            </a:r>
            <a:r>
              <a:rPr lang="es-MX" sz="1400" b="1" dirty="0">
                <a:ea typeface="Calibri" panose="020F0502020204030204" pitchFamily="34" charset="0"/>
                <a:cs typeface="Calibri" panose="020F0502020204030204" pitchFamily="34" charset="0"/>
              </a:rPr>
              <a:t>” respecto del punto que se refiere a la empresa que llevará a cabo el desarrollo y ejecución del proyecto. Resulta necesario eliminar “Diseño y Gestión Inmobiliaria y el texto que le sigue”, dejando solo el nombre de Desarrolladora de Proyectos Mexcorp, S de RL de CV, ya que esta será la empresa que desarrollará y ejecutará en su totalidad el proyecto.</a:t>
            </a:r>
            <a:endParaRPr lang="es-MX" sz="1400" dirty="0">
              <a:ea typeface="Calibri" panose="020F0502020204030204" pitchFamily="34" charset="0"/>
              <a:cs typeface="Times New Roman" panose="02020603050405020304" pitchFamily="18" charset="0"/>
            </a:endParaRPr>
          </a:p>
          <a:p>
            <a:pPr lvl="1" indent="0" defTabSz="914400" eaLnBrk="0" fontAlgn="base" hangingPunct="0">
              <a:lnSpc>
                <a:spcPct val="150000"/>
              </a:lnSpc>
              <a:spcBef>
                <a:spcPct val="0"/>
              </a:spcBef>
              <a:spcAft>
                <a:spcPct val="0"/>
              </a:spcAft>
              <a:buFontTx/>
              <a:buNone/>
            </a:pPr>
            <a:r>
              <a:rPr kumimoji="0" lang="es-MX" altLang="es-MX" sz="1400" b="0" i="0" u="none" strike="noStrike" cap="none" normalizeH="0" baseline="0" dirty="0">
                <a:ln>
                  <a:noFill/>
                </a:ln>
                <a:solidFill>
                  <a:schemeClr val="tx1"/>
                </a:solidFill>
                <a:effectLst/>
                <a:ea typeface="Calibri" panose="020F0502020204030204" pitchFamily="34" charset="0"/>
                <a:cs typeface="Calibri" panose="020F0502020204030204" pitchFamily="34" charset="0"/>
              </a:rPr>
              <a:t>Derivado de lo anterior se propone eliminar y añadir al texto aprobado como sigue:</a:t>
            </a:r>
          </a:p>
          <a:p>
            <a:pPr lvl="1" indent="0" defTabSz="914400" eaLnBrk="0" fontAlgn="base" hangingPunct="0">
              <a:lnSpc>
                <a:spcPct val="100000"/>
              </a:lnSpc>
              <a:spcBef>
                <a:spcPct val="0"/>
              </a:spcBef>
              <a:spcAft>
                <a:spcPct val="0"/>
              </a:spcAft>
              <a:buFontTx/>
              <a:buNone/>
            </a:pPr>
            <a:endParaRPr lang="es-MX" altLang="es-MX" sz="1400" dirty="0">
              <a:solidFill>
                <a:schemeClr val="tx1"/>
              </a:solidFill>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a:lnSpc>
                <a:spcPct val="100000"/>
              </a:lnSpc>
            </a:pPr>
            <a:r>
              <a:rPr lang="es-MX" sz="1400" dirty="0"/>
              <a:t>En ese sentido, se propone el cambio en los términos propuestos y se somete a la aprobación del Consejo Directivo.</a:t>
            </a:r>
          </a:p>
          <a:p>
            <a:r>
              <a:rPr lang="es-MX" sz="1400" b="1" dirty="0"/>
              <a:t>Justificación del cambio</a:t>
            </a:r>
            <a:endParaRPr lang="es-MX" sz="1400" dirty="0"/>
          </a:p>
          <a:p>
            <a:pPr>
              <a:lnSpc>
                <a:spcPct val="107000"/>
              </a:lnSpc>
              <a:spcAft>
                <a:spcPts val="800"/>
              </a:spcAft>
            </a:pPr>
            <a:r>
              <a:rPr lang="es-MX" sz="1400" dirty="0">
                <a:ea typeface="Calibri" panose="020F0502020204030204" pitchFamily="34" charset="0"/>
                <a:cs typeface="Calibri" panose="020F0502020204030204" pitchFamily="34" charset="0"/>
              </a:rPr>
              <a:t>La empresa Diseño y Gestión Inmobiliaria no pertenece ni depende de manera directa a Grupo Lonas Lorenzo quien será el encargado de la ejecución de la totalidad del proyecto, por lo que la buena operación y ejecución del fideicomiso se simplifica al tener trato con un solo socio comercial y no varios.</a:t>
            </a:r>
            <a:endParaRPr lang="es-MX" sz="1400" dirty="0">
              <a:ea typeface="Calibri" panose="020F0502020204030204" pitchFamily="34" charset="0"/>
              <a:cs typeface="Times New Roman" panose="02020603050405020304" pitchFamily="18" charset="0"/>
            </a:endParaRPr>
          </a:p>
        </p:txBody>
      </p:sp>
      <p:graphicFrame>
        <p:nvGraphicFramePr>
          <p:cNvPr id="8" name="Tabla 7"/>
          <p:cNvGraphicFramePr>
            <a:graphicFrameLocks noGrp="1"/>
          </p:cNvGraphicFramePr>
          <p:nvPr/>
        </p:nvGraphicFramePr>
        <p:xfrm>
          <a:off x="554242" y="2249961"/>
          <a:ext cx="7996988" cy="2522914"/>
        </p:xfrm>
        <a:graphic>
          <a:graphicData uri="http://schemas.openxmlformats.org/drawingml/2006/table">
            <a:tbl>
              <a:tblPr firstRow="1" firstCol="1" bandRow="1"/>
              <a:tblGrid>
                <a:gridCol w="3998494">
                  <a:extLst>
                    <a:ext uri="{9D8B030D-6E8A-4147-A177-3AD203B41FA5}">
                      <a16:colId xmlns:a16="http://schemas.microsoft.com/office/drawing/2014/main" val="1114409433"/>
                    </a:ext>
                  </a:extLst>
                </a:gridCol>
                <a:gridCol w="3998494">
                  <a:extLst>
                    <a:ext uri="{9D8B030D-6E8A-4147-A177-3AD203B41FA5}">
                      <a16:colId xmlns:a16="http://schemas.microsoft.com/office/drawing/2014/main" val="523224144"/>
                    </a:ext>
                  </a:extLst>
                </a:gridCol>
              </a:tblGrid>
              <a:tr h="371494">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propuesto con la eliminación y adición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9608553"/>
                  </a:ext>
                </a:extLst>
              </a:tr>
              <a:tr h="2081017">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 Mexcorp – Diseño y Gestión Inmobiliaria:</a:t>
                      </a:r>
                      <a:endParaRPr lang="es-MX" sz="14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Fundada en 1917 (23 años de experiencia). Amplia experiencia en desarrollos en los ramos Residencial, Comercial, Hotelero e Industrial. Experiencia en construcción de obra pública y privada, tanto en edificación como urbanización e infraestructura. Actualmente desarrollando proyectos mixtos en Guadalajara, similares al propuesto. </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 Desarrolladora de Proyectos Mexcorp, S de RL de CV, empresa que forma parte del Grupo comercialmente conocido como Lonas Lorenzo o Big Span Structures. Empresa con mas de 40 años de experiencia en diseño y ejecución de proyectos de gran tamaño como centros comerciales, recintos deportivos, aeropuertos, desarrollos habitacionales y hoteles en México, Centro y Sudamérica. </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6334203"/>
                  </a:ext>
                </a:extLst>
              </a:tr>
            </a:tbl>
          </a:graphicData>
        </a:graphic>
      </p:graphicFrame>
      <p:sp>
        <p:nvSpPr>
          <p:cNvPr id="7" name="Marcador de pie de página 2">
            <a:extLst>
              <a:ext uri="{FF2B5EF4-FFF2-40B4-BE49-F238E27FC236}">
                <a16:creationId xmlns:a16="http://schemas.microsoft.com/office/drawing/2014/main" id="{0E8F6512-ACB6-4AE9-85B4-8C1EDE818C71}"/>
              </a:ext>
            </a:extLst>
          </p:cNvPr>
          <p:cNvSpPr txBox="1">
            <a:spLocks/>
          </p:cNvSpPr>
          <p:nvPr/>
        </p:nvSpPr>
        <p:spPr>
          <a:xfrm>
            <a:off x="2947737" y="6415931"/>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9" name="Marcador de texto 1">
            <a:extLst>
              <a:ext uri="{FF2B5EF4-FFF2-40B4-BE49-F238E27FC236}">
                <a16:creationId xmlns:a16="http://schemas.microsoft.com/office/drawing/2014/main" id="{10B1C1D9-75E6-4173-A98C-088FF00AD99A}"/>
              </a:ext>
            </a:extLst>
          </p:cNvPr>
          <p:cNvSpPr txBox="1">
            <a:spLocks/>
          </p:cNvSpPr>
          <p:nvPr/>
        </p:nvSpPr>
        <p:spPr>
          <a:xfrm>
            <a:off x="1758404" y="108527"/>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rPr>
              <a:t>Proyecto Magisterio – Puntos de Acuerdo</a:t>
            </a:r>
          </a:p>
        </p:txBody>
      </p:sp>
    </p:spTree>
    <p:extLst>
      <p:ext uri="{BB962C8B-B14F-4D97-AF65-F5344CB8AC3E}">
        <p14:creationId xmlns:p14="http://schemas.microsoft.com/office/powerpoint/2010/main" val="21233128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p:txBody>
          <a:bodyPr>
            <a:normAutofit/>
          </a:bodyPr>
          <a:lstStyle/>
          <a:p>
            <a:r>
              <a:rPr lang="es-MX" sz="1800" dirty="0">
                <a:solidFill>
                  <a:schemeClr val="bg1"/>
                </a:solidFill>
              </a:rPr>
              <a:t>Proyecto Magisterio – Puntos de Acuerdo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6" name="Rectangle 1"/>
          <p:cNvSpPr>
            <a:spLocks noGrp="1" noChangeArrowheads="1"/>
          </p:cNvSpPr>
          <p:nvPr>
            <p:ph type="body" sz="quarter" idx="4294967295"/>
          </p:nvPr>
        </p:nvSpPr>
        <p:spPr bwMode="auto">
          <a:xfrm>
            <a:off x="0" y="812800"/>
            <a:ext cx="8720138" cy="554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3"/>
            </a:pPr>
            <a:r>
              <a:rPr lang="es-MX" sz="1600" b="1" dirty="0">
                <a:ea typeface="Calibri" panose="020F0502020204030204" pitchFamily="34" charset="0"/>
                <a:cs typeface="Calibri" panose="020F0502020204030204" pitchFamily="34" charset="0"/>
              </a:rPr>
              <a:t>En el apartado “</a:t>
            </a:r>
            <a:r>
              <a:rPr lang="es-MX" sz="1600" b="1" i="1" dirty="0">
                <a:ea typeface="Calibri" panose="020F0502020204030204" pitchFamily="34" charset="0"/>
                <a:cs typeface="Calibri" panose="020F0502020204030204" pitchFamily="34" charset="0"/>
              </a:rPr>
              <a:t>propuesta de negocio</a:t>
            </a:r>
            <a:r>
              <a:rPr lang="es-MX" sz="1600" b="1" dirty="0">
                <a:ea typeface="Calibri" panose="020F0502020204030204" pitchFamily="34" charset="0"/>
                <a:cs typeface="Calibri" panose="020F0502020204030204" pitchFamily="34" charset="0"/>
              </a:rPr>
              <a:t>” respecto del punto que se refiere a la cantidad sobre la que está valuado el terreno que se aportará, existe una precisión que resulta necesaria y que es agregar la palabra “pesos” y eliminar la palabra “valuado en”, por lo que se propone modificar la redacción en ese sentido.</a:t>
            </a:r>
            <a:endParaRPr lang="es-MX" sz="1600" dirty="0">
              <a:ea typeface="Calibri" panose="020F0502020204030204" pitchFamily="34" charset="0"/>
              <a:cs typeface="Times New Roman" panose="02020603050405020304" pitchFamily="18" charset="0"/>
            </a:endParaRPr>
          </a:p>
          <a:p>
            <a:pPr lvl="1" indent="0" defTabSz="914400" eaLnBrk="0" fontAlgn="base" hangingPunct="0">
              <a:lnSpc>
                <a:spcPct val="150000"/>
              </a:lnSpc>
              <a:spcBef>
                <a:spcPct val="0"/>
              </a:spcBef>
              <a:spcAft>
                <a:spcPct val="0"/>
              </a:spcAft>
              <a:buFontTx/>
              <a:buNone/>
            </a:pPr>
            <a:r>
              <a:rPr kumimoji="0" lang="es-MX" altLang="es-MX" sz="1600" b="0" i="0" u="none" strike="noStrike" cap="none" normalizeH="0" baseline="0" dirty="0">
                <a:ln>
                  <a:noFill/>
                </a:ln>
                <a:solidFill>
                  <a:schemeClr val="tx1"/>
                </a:solidFill>
                <a:effectLst/>
                <a:ea typeface="Calibri" panose="020F0502020204030204" pitchFamily="34" charset="0"/>
                <a:cs typeface="Calibri" panose="020F0502020204030204" pitchFamily="34" charset="0"/>
              </a:rPr>
              <a:t>Derivado de lo anterior se propone eliminar y añadir al texto aprobado como sigue:</a:t>
            </a:r>
          </a:p>
          <a:p>
            <a:pPr lvl="1" indent="0" defTabSz="914400" eaLnBrk="0" fontAlgn="base" hangingPunct="0">
              <a:lnSpc>
                <a:spcPct val="100000"/>
              </a:lnSpc>
              <a:spcBef>
                <a:spcPct val="0"/>
              </a:spcBef>
              <a:spcAft>
                <a:spcPct val="0"/>
              </a:spcAft>
              <a:buFontTx/>
              <a:buNone/>
            </a:pPr>
            <a:endParaRPr lang="es-MX" altLang="es-MX" sz="1600" dirty="0">
              <a:solidFill>
                <a:schemeClr val="tx1"/>
              </a:solidFill>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kumimoji="0" lang="es-MX" altLang="es-MX" sz="1600" b="0" i="0" u="none" strike="noStrike" cap="none" normalizeH="0" baseline="0" dirty="0">
              <a:ln>
                <a:noFill/>
              </a:ln>
              <a:solidFill>
                <a:schemeClr val="tx1"/>
              </a:solidFill>
              <a:effectLst/>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lang="es-MX" altLang="es-MX" sz="1600" dirty="0">
              <a:solidFill>
                <a:schemeClr val="tx1"/>
              </a:solidFill>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kumimoji="0" lang="es-MX" altLang="es-MX" sz="1600" b="0" i="0" u="none" strike="noStrike" cap="none" normalizeH="0" baseline="0" dirty="0">
              <a:ln>
                <a:noFill/>
              </a:ln>
              <a:solidFill>
                <a:schemeClr val="tx1"/>
              </a:solidFill>
              <a:effectLst/>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kumimoji="0" lang="es-MX" altLang="es-MX" sz="16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600" b="0" i="0" u="none" strike="noStrike" cap="none" normalizeH="0" baseline="0" dirty="0">
              <a:ln>
                <a:noFill/>
              </a:ln>
              <a:solidFill>
                <a:schemeClr val="tx1"/>
              </a:solidFill>
              <a:effectLst/>
            </a:endParaRPr>
          </a:p>
          <a:p>
            <a:pPr lvl="1" indent="0" defTabSz="914400">
              <a:lnSpc>
                <a:spcPct val="100000"/>
              </a:lnSpc>
            </a:pPr>
            <a:r>
              <a:rPr lang="es-MX" sz="1600" dirty="0"/>
              <a:t>En ese sentido, se propone la adición en los términos propuestos y se somete a la aprobación del Consejo Directivo.</a:t>
            </a:r>
          </a:p>
          <a:p>
            <a:pPr>
              <a:lnSpc>
                <a:spcPct val="107000"/>
              </a:lnSpc>
              <a:spcAft>
                <a:spcPts val="800"/>
              </a:spcAft>
            </a:pPr>
            <a:r>
              <a:rPr lang="es-MX" sz="1600" b="1" dirty="0">
                <a:ea typeface="Calibri" panose="020F0502020204030204" pitchFamily="34" charset="0"/>
                <a:cs typeface="Calibri" panose="020F0502020204030204" pitchFamily="34" charset="0"/>
              </a:rPr>
              <a:t>Justificación del cambio</a:t>
            </a:r>
            <a:endParaRPr lang="es-MX" sz="1600" dirty="0">
              <a:ea typeface="Calibri" panose="020F0502020204030204" pitchFamily="34" charset="0"/>
              <a:cs typeface="Times New Roman" panose="02020603050405020304" pitchFamily="18" charset="0"/>
            </a:endParaRPr>
          </a:p>
          <a:p>
            <a:pPr>
              <a:lnSpc>
                <a:spcPct val="107000"/>
              </a:lnSpc>
              <a:spcAft>
                <a:spcPts val="800"/>
              </a:spcAft>
            </a:pPr>
            <a:r>
              <a:rPr lang="es-MX" sz="1600" dirty="0">
                <a:ea typeface="Calibri" panose="020F0502020204030204" pitchFamily="34" charset="0"/>
                <a:cs typeface="Calibri" panose="020F0502020204030204" pitchFamily="34" charset="0"/>
              </a:rPr>
              <a:t>IPEJAL no cuenta con un avalúo que ampare esa cantidad. El acuerdo con el desarrollador fue el que IPEJAL aportarse el predio al fideicomiso en un valor de $75.00 MDP, pero es necesario precisar la redacción para evitar controversias futuras.</a:t>
            </a:r>
            <a:endParaRPr lang="es-MX" sz="1600" dirty="0">
              <a:ea typeface="Calibri" panose="020F0502020204030204" pitchFamily="34" charset="0"/>
              <a:cs typeface="Times New Roman" panose="02020603050405020304" pitchFamily="18" charset="0"/>
            </a:endParaRPr>
          </a:p>
          <a:p>
            <a:pPr defTabSz="914400">
              <a:lnSpc>
                <a:spcPct val="100000"/>
              </a:lnSpc>
            </a:pPr>
            <a:endParaRPr lang="es-MX" sz="1600" dirty="0"/>
          </a:p>
        </p:txBody>
      </p:sp>
      <p:graphicFrame>
        <p:nvGraphicFramePr>
          <p:cNvPr id="3" name="Tabla 2"/>
          <p:cNvGraphicFramePr>
            <a:graphicFrameLocks noGrp="1"/>
          </p:cNvGraphicFramePr>
          <p:nvPr/>
        </p:nvGraphicFramePr>
        <p:xfrm>
          <a:off x="586325" y="2624034"/>
          <a:ext cx="7932822" cy="883794"/>
        </p:xfrm>
        <a:graphic>
          <a:graphicData uri="http://schemas.openxmlformats.org/drawingml/2006/table">
            <a:tbl>
              <a:tblPr firstRow="1" firstCol="1" bandRow="1"/>
              <a:tblGrid>
                <a:gridCol w="3966411">
                  <a:extLst>
                    <a:ext uri="{9D8B030D-6E8A-4147-A177-3AD203B41FA5}">
                      <a16:colId xmlns:a16="http://schemas.microsoft.com/office/drawing/2014/main" val="3500008347"/>
                    </a:ext>
                  </a:extLst>
                </a:gridCol>
                <a:gridCol w="3966411">
                  <a:extLst>
                    <a:ext uri="{9D8B030D-6E8A-4147-A177-3AD203B41FA5}">
                      <a16:colId xmlns:a16="http://schemas.microsoft.com/office/drawing/2014/main" val="3198264138"/>
                    </a:ext>
                  </a:extLst>
                </a:gridCol>
              </a:tblGrid>
              <a:tr h="0">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propuesto con la eliminación y adición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7853618"/>
                  </a:ext>
                </a:extLst>
              </a:tr>
              <a:tr h="0">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 IPEJAL aporta terreno (valuado de 75,000,000.00)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 IPEJAL aporta terreno en un valor de $75,000,000.00 pesos</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8222320"/>
                  </a:ext>
                </a:extLst>
              </a:tr>
            </a:tbl>
          </a:graphicData>
        </a:graphic>
      </p:graphicFrame>
      <p:sp>
        <p:nvSpPr>
          <p:cNvPr id="7" name="Marcador de pie de página 2">
            <a:extLst>
              <a:ext uri="{FF2B5EF4-FFF2-40B4-BE49-F238E27FC236}">
                <a16:creationId xmlns:a16="http://schemas.microsoft.com/office/drawing/2014/main" id="{E1EC5E7D-D6FD-48C2-B8F4-4567AB7604FE}"/>
              </a:ext>
            </a:extLst>
          </p:cNvPr>
          <p:cNvSpPr txBox="1">
            <a:spLocks/>
          </p:cNvSpPr>
          <p:nvPr/>
        </p:nvSpPr>
        <p:spPr>
          <a:xfrm>
            <a:off x="2947737" y="6415931"/>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8" name="Marcador de texto 1">
            <a:extLst>
              <a:ext uri="{FF2B5EF4-FFF2-40B4-BE49-F238E27FC236}">
                <a16:creationId xmlns:a16="http://schemas.microsoft.com/office/drawing/2014/main" id="{80A13D5A-2632-4822-9FAC-BC41BD20889D}"/>
              </a:ext>
            </a:extLst>
          </p:cNvPr>
          <p:cNvSpPr txBox="1">
            <a:spLocks/>
          </p:cNvSpPr>
          <p:nvPr/>
        </p:nvSpPr>
        <p:spPr>
          <a:xfrm>
            <a:off x="1758404" y="108527"/>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rPr>
              <a:t>Proyecto Magisterio – Puntos de Acuerdo</a:t>
            </a:r>
          </a:p>
        </p:txBody>
      </p:sp>
    </p:spTree>
    <p:extLst>
      <p:ext uri="{BB962C8B-B14F-4D97-AF65-F5344CB8AC3E}">
        <p14:creationId xmlns:p14="http://schemas.microsoft.com/office/powerpoint/2010/main" val="9165668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5"/>
          </p:nvPr>
        </p:nvSpPr>
        <p:spPr/>
        <p:txBody>
          <a:bodyPr>
            <a:normAutofit/>
          </a:bodyPr>
          <a:lstStyle/>
          <a:p>
            <a:r>
              <a:rPr lang="es-MX" sz="1800" dirty="0">
                <a:solidFill>
                  <a:schemeClr val="bg1"/>
                </a:solidFill>
              </a:rPr>
              <a:t>Proyecto Magisterio – Puntos de Acuerdo</a:t>
            </a:r>
          </a:p>
        </p:txBody>
      </p:sp>
      <p:sp>
        <p:nvSpPr>
          <p:cNvPr id="4" name="Marcador de número de diapositiva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mj-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6" name="Rectangle 1"/>
          <p:cNvSpPr>
            <a:spLocks noGrp="1" noChangeArrowheads="1"/>
          </p:cNvSpPr>
          <p:nvPr>
            <p:ph type="body" sz="quarter" idx="4294967295"/>
          </p:nvPr>
        </p:nvSpPr>
        <p:spPr bwMode="auto">
          <a:xfrm>
            <a:off x="0" y="800100"/>
            <a:ext cx="8720138" cy="561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nSpc>
                <a:spcPct val="107000"/>
              </a:lnSpc>
              <a:spcAft>
                <a:spcPts val="800"/>
              </a:spcAft>
              <a:buFont typeface="+mj-lt"/>
              <a:buAutoNum type="arabicPeriod" startAt="4"/>
            </a:pPr>
            <a:r>
              <a:rPr lang="es-MX" sz="1400" b="1" dirty="0">
                <a:ea typeface="Calibri" panose="020F0502020204030204" pitchFamily="34" charset="0"/>
                <a:cs typeface="Calibri" panose="020F0502020204030204" pitchFamily="34" charset="0"/>
              </a:rPr>
              <a:t>En el apartado “</a:t>
            </a:r>
            <a:r>
              <a:rPr lang="es-MX" sz="1400" b="1" i="1" dirty="0">
                <a:ea typeface="Calibri" panose="020F0502020204030204" pitchFamily="34" charset="0"/>
                <a:cs typeface="Calibri" panose="020F0502020204030204" pitchFamily="34" charset="0"/>
              </a:rPr>
              <a:t>propuesta de negocio</a:t>
            </a:r>
            <a:r>
              <a:rPr lang="es-MX" sz="1400" b="1" dirty="0">
                <a:ea typeface="Calibri" panose="020F0502020204030204" pitchFamily="34" charset="0"/>
                <a:cs typeface="Calibri" panose="020F0502020204030204" pitchFamily="34" charset="0"/>
              </a:rPr>
              <a:t>” respecto del punto que se refiere a la aportación del socio Desarrollador con el cual se ejecutará el Fideicomiso respectivo, quedo asentado en el acta que dicha aportación sería en capital o flujo, debiendo ser lo correcto aportación en capital y/o en especie, entendiéndose como especie: Ejecución de trabajos, ingenierías, proyectos, materiales, personal, entre otros.</a:t>
            </a:r>
            <a:endParaRPr lang="es-MX" sz="1400" dirty="0">
              <a:ea typeface="Calibri" panose="020F0502020204030204" pitchFamily="34" charset="0"/>
              <a:cs typeface="Times New Roman" panose="02020603050405020304" pitchFamily="18" charset="0"/>
            </a:endParaRPr>
          </a:p>
          <a:p>
            <a:pPr lvl="1" indent="0" defTabSz="914400" eaLnBrk="0" fontAlgn="base" hangingPunct="0">
              <a:lnSpc>
                <a:spcPct val="150000"/>
              </a:lnSpc>
              <a:spcBef>
                <a:spcPct val="0"/>
              </a:spcBef>
              <a:spcAft>
                <a:spcPct val="0"/>
              </a:spcAft>
              <a:buNone/>
            </a:pPr>
            <a:r>
              <a:rPr lang="es-MX" altLang="es-MX" sz="1400" dirty="0">
                <a:solidFill>
                  <a:schemeClr val="tx1"/>
                </a:solidFill>
                <a:ea typeface="Calibri" panose="020F0502020204030204" pitchFamily="34" charset="0"/>
                <a:cs typeface="Calibri" panose="020F0502020204030204" pitchFamily="34" charset="0"/>
              </a:rPr>
              <a:t>Derivado de lo anterior se propone añadir al texto aprobado como sigue:</a:t>
            </a:r>
            <a:endParaRPr kumimoji="0" lang="es-MX" altLang="es-MX" sz="1400" b="0" i="0" u="none" strike="noStrike" cap="none" normalizeH="0" baseline="0" dirty="0">
              <a:ln>
                <a:noFill/>
              </a:ln>
              <a:solidFill>
                <a:schemeClr val="tx1"/>
              </a:solidFill>
              <a:effectLst/>
              <a:ea typeface="Calibri" panose="020F0502020204030204" pitchFamily="34" charset="0"/>
              <a:cs typeface="Calibri" panose="020F0502020204030204" pitchFamily="34" charset="0"/>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eaLnBrk="0" fontAlgn="base" hangingPunct="0">
              <a:lnSpc>
                <a:spcPct val="100000"/>
              </a:lnSpc>
              <a:spcBef>
                <a:spcPct val="0"/>
              </a:spcBef>
              <a:spcAft>
                <a:spcPct val="0"/>
              </a:spcAft>
              <a:buFontTx/>
              <a:buNone/>
            </a:pPr>
            <a:endParaRPr lang="es-MX" altLang="es-MX" sz="1400" dirty="0">
              <a:solidFill>
                <a:schemeClr val="tx1"/>
              </a:solidFill>
            </a:endParaRPr>
          </a:p>
          <a:p>
            <a:pPr lvl="1" indent="0" defTabSz="914400" eaLnBrk="0" fontAlgn="base" hangingPunct="0">
              <a:lnSpc>
                <a:spcPct val="100000"/>
              </a:lnSpc>
              <a:spcBef>
                <a:spcPct val="0"/>
              </a:spcBef>
              <a:spcAft>
                <a:spcPct val="0"/>
              </a:spcAft>
              <a:buFontTx/>
              <a:buNone/>
            </a:pPr>
            <a:endParaRPr kumimoji="0" lang="es-MX" altLang="es-MX" sz="1400" b="0" i="0" u="none" strike="noStrike" cap="none" normalizeH="0" baseline="0" dirty="0">
              <a:ln>
                <a:noFill/>
              </a:ln>
              <a:solidFill>
                <a:schemeClr val="tx1"/>
              </a:solidFill>
              <a:effectLst/>
            </a:endParaRPr>
          </a:p>
          <a:p>
            <a:pPr lvl="1" indent="0" defTabSz="914400">
              <a:lnSpc>
                <a:spcPct val="100000"/>
              </a:lnSpc>
            </a:pPr>
            <a:r>
              <a:rPr lang="es-MX" sz="1400" dirty="0"/>
              <a:t>En ese sentido, se propone la adición en los términos propuestos y se somete a la aprobación del Consejo Directivo.</a:t>
            </a:r>
          </a:p>
          <a:p>
            <a:r>
              <a:rPr lang="es-MX" sz="1400" b="1" dirty="0"/>
              <a:t>Justificación de la adición</a:t>
            </a:r>
            <a:endParaRPr lang="es-MX" sz="1400" dirty="0"/>
          </a:p>
          <a:p>
            <a:pPr lvl="1"/>
            <a:r>
              <a:rPr lang="es-MX" sz="1400" dirty="0"/>
              <a:t>Permite al desarrollador operar el proyecto de una manera mucho más eficiente ya que el aportar capital o flujo al Fideicomiso y que posteriormente este le sea devuelto al desarrollador para invertirlo en el proyecto encarece costos y retrasa la obra. </a:t>
            </a:r>
          </a:p>
          <a:p>
            <a:pPr lvl="1"/>
            <a:r>
              <a:rPr lang="es-MX" sz="1400" dirty="0"/>
              <a:t>¿Afectación al modelo de negocio aprobado? NO</a:t>
            </a:r>
          </a:p>
          <a:p>
            <a:r>
              <a:rPr lang="es-MX" sz="1400" dirty="0"/>
              <a:t>Ya que se puede revisar que cumpla con las cantidades que debe aportar, por medio de los reportes mensuales que rendirá al Comité Técnico, el cual contendrá todo el soporte documental y contable de las aportaciones. Mismo que será revisado por el auditor externo y aprobado por el Comité Técnico del Fideicomiso.</a:t>
            </a:r>
          </a:p>
        </p:txBody>
      </p:sp>
      <p:graphicFrame>
        <p:nvGraphicFramePr>
          <p:cNvPr id="5" name="Tabla 4"/>
          <p:cNvGraphicFramePr>
            <a:graphicFrameLocks noGrp="1"/>
          </p:cNvGraphicFramePr>
          <p:nvPr/>
        </p:nvGraphicFramePr>
        <p:xfrm>
          <a:off x="375769" y="2588063"/>
          <a:ext cx="8392462" cy="1280552"/>
        </p:xfrm>
        <a:graphic>
          <a:graphicData uri="http://schemas.openxmlformats.org/drawingml/2006/table">
            <a:tbl>
              <a:tblPr firstRow="1" firstCol="1" bandRow="1"/>
              <a:tblGrid>
                <a:gridCol w="4196231">
                  <a:extLst>
                    <a:ext uri="{9D8B030D-6E8A-4147-A177-3AD203B41FA5}">
                      <a16:colId xmlns:a16="http://schemas.microsoft.com/office/drawing/2014/main" val="260161596"/>
                    </a:ext>
                  </a:extLst>
                </a:gridCol>
                <a:gridCol w="4196231">
                  <a:extLst>
                    <a:ext uri="{9D8B030D-6E8A-4147-A177-3AD203B41FA5}">
                      <a16:colId xmlns:a16="http://schemas.microsoft.com/office/drawing/2014/main" val="2157240344"/>
                    </a:ext>
                  </a:extLst>
                </a:gridCol>
              </a:tblGrid>
              <a:tr h="249192">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aprobado en la sesión 5/2020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400" b="1" dirty="0">
                          <a:effectLst/>
                          <a:latin typeface="+mn-lt"/>
                          <a:ea typeface="Calibri" panose="020F0502020204030204" pitchFamily="34" charset="0"/>
                          <a:cs typeface="Calibri" panose="020F0502020204030204" pitchFamily="34" charset="0"/>
                        </a:rPr>
                        <a:t>Texto propuesto con adición propuesta</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291996"/>
                  </a:ext>
                </a:extLst>
              </a:tr>
              <a:tr h="1031360">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Desarrollador responsable de la planeación, operación, comercialización y administración del Desarrollo + aportación en Capital requerida para el Desarrollo (aprox. 502,000,000).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400" dirty="0">
                          <a:effectLst/>
                          <a:latin typeface="+mn-lt"/>
                          <a:ea typeface="Calibri" panose="020F0502020204030204" pitchFamily="34" charset="0"/>
                          <a:cs typeface="Calibri" panose="020F0502020204030204" pitchFamily="34" charset="0"/>
                        </a:rPr>
                        <a:t>Desarrollador responsable de la planeación, operación, comercialización y administración del Desarrollo + aportación en Capital </a:t>
                      </a:r>
                      <a:r>
                        <a:rPr lang="es-MX" sz="1400" b="1" dirty="0">
                          <a:effectLst/>
                          <a:latin typeface="+mn-lt"/>
                          <a:ea typeface="Calibri" panose="020F0502020204030204" pitchFamily="34" charset="0"/>
                          <a:cs typeface="Calibri" panose="020F0502020204030204" pitchFamily="34" charset="0"/>
                        </a:rPr>
                        <a:t>y/o en especie</a:t>
                      </a:r>
                      <a:r>
                        <a:rPr lang="es-MX" sz="1400" dirty="0">
                          <a:effectLst/>
                          <a:latin typeface="+mn-lt"/>
                          <a:ea typeface="Calibri" panose="020F0502020204030204" pitchFamily="34" charset="0"/>
                          <a:cs typeface="Calibri" panose="020F0502020204030204" pitchFamily="34" charset="0"/>
                        </a:rPr>
                        <a:t> requerida para el Desarrollo (aprox. 502,000,000).</a:t>
                      </a:r>
                      <a:endParaRPr lang="es-MX"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649527"/>
                  </a:ext>
                </a:extLst>
              </a:tr>
            </a:tbl>
          </a:graphicData>
        </a:graphic>
      </p:graphicFrame>
      <p:sp>
        <p:nvSpPr>
          <p:cNvPr id="7" name="Marcador de pie de página 2">
            <a:extLst>
              <a:ext uri="{FF2B5EF4-FFF2-40B4-BE49-F238E27FC236}">
                <a16:creationId xmlns:a16="http://schemas.microsoft.com/office/drawing/2014/main" id="{0DD6F090-1FC2-4F41-A7D2-3178C9DBDDD7}"/>
              </a:ext>
            </a:extLst>
          </p:cNvPr>
          <p:cNvSpPr txBox="1">
            <a:spLocks/>
          </p:cNvSpPr>
          <p:nvPr/>
        </p:nvSpPr>
        <p:spPr>
          <a:xfrm>
            <a:off x="2947737" y="6415931"/>
            <a:ext cx="34290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tint val="75000"/>
                  </a:prstClr>
                </a:solidFill>
                <a:effectLst/>
                <a:uLnTx/>
                <a:uFillTx/>
                <a:latin typeface="+mj-lt"/>
                <a:ea typeface="+mn-ea"/>
                <a:cs typeface="+mn-cs"/>
              </a:rPr>
              <a:t>Sesión Ordinaria 04/2021 del 29 de Abril de 2021</a:t>
            </a:r>
            <a:endParaRPr kumimoji="0" lang="en-US" sz="1200" b="0" i="0" u="none" strike="noStrike" kern="1200" cap="none" spc="0" normalizeH="0" baseline="0" noProof="0" dirty="0">
              <a:ln>
                <a:noFill/>
              </a:ln>
              <a:solidFill>
                <a:prstClr val="black">
                  <a:tint val="75000"/>
                </a:prstClr>
              </a:solidFill>
              <a:effectLst/>
              <a:uLnTx/>
              <a:uFillTx/>
              <a:latin typeface="+mj-lt"/>
              <a:ea typeface="+mn-ea"/>
              <a:cs typeface="+mn-cs"/>
            </a:endParaRPr>
          </a:p>
        </p:txBody>
      </p:sp>
      <p:sp>
        <p:nvSpPr>
          <p:cNvPr id="8" name="Marcador de texto 1">
            <a:extLst>
              <a:ext uri="{FF2B5EF4-FFF2-40B4-BE49-F238E27FC236}">
                <a16:creationId xmlns:a16="http://schemas.microsoft.com/office/drawing/2014/main" id="{529C44F8-B45F-4446-9149-96797292E22E}"/>
              </a:ext>
            </a:extLst>
          </p:cNvPr>
          <p:cNvSpPr txBox="1">
            <a:spLocks/>
          </p:cNvSpPr>
          <p:nvPr/>
        </p:nvSpPr>
        <p:spPr>
          <a:xfrm>
            <a:off x="1758404" y="108527"/>
            <a:ext cx="7154562" cy="419100"/>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bg1"/>
                </a:solidFill>
              </a:rPr>
              <a:t>Proyecto Magisterio – Puntos de Acuerdo</a:t>
            </a:r>
          </a:p>
        </p:txBody>
      </p:sp>
    </p:spTree>
    <p:extLst>
      <p:ext uri="{BB962C8B-B14F-4D97-AF65-F5344CB8AC3E}">
        <p14:creationId xmlns:p14="http://schemas.microsoft.com/office/powerpoint/2010/main" val="2831292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4"/>
          </p:nvPr>
        </p:nvSpPr>
        <p:spPr/>
        <p:txBody>
          <a:bodyPr/>
          <a:lstStyle/>
          <a:p>
            <a:fld id="{08DCC1CA-BC64-9342-9FC6-0A703FD15379}" type="slidenum">
              <a:rPr lang="en-US" smtClean="0"/>
              <a:pPr/>
              <a:t>9</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p:nvPr>
        </p:nvSpPr>
        <p:spPr/>
        <p:txBody>
          <a:bodyPr/>
          <a:lstStyle/>
          <a:p>
            <a:pPr algn="ctr"/>
            <a:r>
              <a:rPr lang="es-MX" sz="2000" dirty="0"/>
              <a:t>Anexos a los Estados Financieros Marzo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3"/>
          </p:nvPr>
        </p:nvSpPr>
        <p:spPr/>
        <p:txBody>
          <a:bodyPr/>
          <a:lstStyle/>
          <a:p>
            <a:r>
              <a:rPr lang="es-MX" dirty="0"/>
              <a:t>Sesión Ordinaria 04/2021 del 29 de abril de 2021</a:t>
            </a:r>
          </a:p>
        </p:txBody>
      </p:sp>
      <p:pic>
        <p:nvPicPr>
          <p:cNvPr id="6" name="Imagen 5">
            <a:extLst>
              <a:ext uri="{FF2B5EF4-FFF2-40B4-BE49-F238E27FC236}">
                <a16:creationId xmlns:a16="http://schemas.microsoft.com/office/drawing/2014/main" id="{422FC6AC-FB71-4081-AF93-A757F96D4DFA}"/>
              </a:ext>
            </a:extLst>
          </p:cNvPr>
          <p:cNvPicPr>
            <a:picLocks noChangeAspect="1"/>
          </p:cNvPicPr>
          <p:nvPr/>
        </p:nvPicPr>
        <p:blipFill>
          <a:blip r:embed="rId2"/>
          <a:stretch>
            <a:fillRect/>
          </a:stretch>
        </p:blipFill>
        <p:spPr>
          <a:xfrm>
            <a:off x="279568" y="896803"/>
            <a:ext cx="8362156" cy="4766792"/>
          </a:xfrm>
          <a:prstGeom prst="rect">
            <a:avLst/>
          </a:prstGeom>
        </p:spPr>
      </p:pic>
    </p:spTree>
    <p:extLst>
      <p:ext uri="{BB962C8B-B14F-4D97-AF65-F5344CB8AC3E}">
        <p14:creationId xmlns:p14="http://schemas.microsoft.com/office/powerpoint/2010/main" val="30803915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F50C4431-95B2-4EA4-AAE8-E3906D0B87F8}"/>
              </a:ext>
            </a:extLst>
          </p:cNvPr>
          <p:cNvSpPr>
            <a:spLocks noGrp="1"/>
          </p:cNvSpPr>
          <p:nvPr>
            <p:ph type="sldNum" sz="quarter" idx="4"/>
          </p:nvPr>
        </p:nvSpPr>
        <p:spPr/>
        <p:txBody>
          <a:bodyPr/>
          <a:lstStyle/>
          <a:p>
            <a:fld id="{08DCC1CA-BC64-9342-9FC6-0A703FD15379}" type="slidenum">
              <a:rPr lang="en-US" smtClean="0"/>
              <a:pPr/>
              <a:t>90</a:t>
            </a:fld>
            <a:endParaRPr lang="en-US" dirty="0"/>
          </a:p>
        </p:txBody>
      </p:sp>
      <p:sp>
        <p:nvSpPr>
          <p:cNvPr id="4" name="Título 3">
            <a:extLst>
              <a:ext uri="{FF2B5EF4-FFF2-40B4-BE49-F238E27FC236}">
                <a16:creationId xmlns:a16="http://schemas.microsoft.com/office/drawing/2014/main" id="{644ACC14-9566-437F-A575-F512045D5803}"/>
              </a:ext>
            </a:extLst>
          </p:cNvPr>
          <p:cNvSpPr>
            <a:spLocks noGrp="1"/>
          </p:cNvSpPr>
          <p:nvPr>
            <p:ph type="title"/>
          </p:nvPr>
        </p:nvSpPr>
        <p:spPr/>
        <p:txBody>
          <a:bodyPr/>
          <a:lstStyle/>
          <a:p>
            <a:r>
              <a:rPr lang="es-MX" sz="2400" b="1" dirty="0">
                <a:ea typeface="Dotum" panose="020B0600000101010101" pitchFamily="34" charset="-127"/>
                <a:cs typeface="Angsana New" panose="02020603050405020304" pitchFamily="18" charset="-34"/>
              </a:rPr>
              <a:t>PROYECTO ALCALDE 924</a:t>
            </a:r>
            <a:endParaRPr lang="es-MX" dirty="0"/>
          </a:p>
        </p:txBody>
      </p:sp>
      <p:sp>
        <p:nvSpPr>
          <p:cNvPr id="5" name="Marcador de pie de página 4">
            <a:extLst>
              <a:ext uri="{FF2B5EF4-FFF2-40B4-BE49-F238E27FC236}">
                <a16:creationId xmlns:a16="http://schemas.microsoft.com/office/drawing/2014/main" id="{B964F2F2-54AA-45FB-9A92-49A96AB23758}"/>
              </a:ext>
            </a:extLst>
          </p:cNvPr>
          <p:cNvSpPr>
            <a:spLocks noGrp="1"/>
          </p:cNvSpPr>
          <p:nvPr>
            <p:ph type="ftr" sz="quarter" idx="3"/>
          </p:nvPr>
        </p:nvSpPr>
        <p:spPr/>
        <p:txBody>
          <a:bodyPr/>
          <a:lstStyle/>
          <a:p>
            <a:r>
              <a:rPr lang="es-MX" dirty="0"/>
              <a:t>Sesión Ordinaria 04/2021 del 29 de abril de 2021</a:t>
            </a:r>
          </a:p>
        </p:txBody>
      </p:sp>
      <p:pic>
        <p:nvPicPr>
          <p:cNvPr id="6" name="Imagen 5">
            <a:extLst>
              <a:ext uri="{FF2B5EF4-FFF2-40B4-BE49-F238E27FC236}">
                <a16:creationId xmlns:a16="http://schemas.microsoft.com/office/drawing/2014/main" id="{84F73273-3069-46D6-9BF8-7F9D7375F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0624" y="-141"/>
            <a:ext cx="2846070" cy="2005965"/>
          </a:xfrm>
          <a:prstGeom prst="rect">
            <a:avLst/>
          </a:prstGeom>
        </p:spPr>
      </p:pic>
      <p:sp>
        <p:nvSpPr>
          <p:cNvPr id="7" name="CuadroTexto 6">
            <a:extLst>
              <a:ext uri="{FF2B5EF4-FFF2-40B4-BE49-F238E27FC236}">
                <a16:creationId xmlns:a16="http://schemas.microsoft.com/office/drawing/2014/main" id="{04EC0253-3423-4EF0-974E-BC0C13A9B9A6}"/>
              </a:ext>
            </a:extLst>
          </p:cNvPr>
          <p:cNvSpPr txBox="1"/>
          <p:nvPr/>
        </p:nvSpPr>
        <p:spPr>
          <a:xfrm>
            <a:off x="329156" y="645315"/>
            <a:ext cx="4039111" cy="300082"/>
          </a:xfrm>
          <a:prstGeom prst="rect">
            <a:avLst/>
          </a:prstGeom>
          <a:noFill/>
        </p:spPr>
        <p:txBody>
          <a:bodyPr wrap="square" rtlCol="0">
            <a:spAutoFit/>
          </a:bodyPr>
          <a:lstStyle/>
          <a:p>
            <a:r>
              <a:rPr lang="es-MX" sz="1350" dirty="0">
                <a:ea typeface="Dotum" panose="020B0600000101010101" pitchFamily="34" charset="-127"/>
              </a:rPr>
              <a:t>Instituto de Pensiones de Estado de Jalisco</a:t>
            </a:r>
          </a:p>
        </p:txBody>
      </p:sp>
      <p:sp>
        <p:nvSpPr>
          <p:cNvPr id="8" name="CuadroTexto 7">
            <a:extLst>
              <a:ext uri="{FF2B5EF4-FFF2-40B4-BE49-F238E27FC236}">
                <a16:creationId xmlns:a16="http://schemas.microsoft.com/office/drawing/2014/main" id="{375BA1A4-93E6-499E-AC92-AEC072143F4D}"/>
              </a:ext>
            </a:extLst>
          </p:cNvPr>
          <p:cNvSpPr txBox="1"/>
          <p:nvPr/>
        </p:nvSpPr>
        <p:spPr>
          <a:xfrm>
            <a:off x="329156" y="902771"/>
            <a:ext cx="4242844" cy="300082"/>
          </a:xfrm>
          <a:prstGeom prst="rect">
            <a:avLst/>
          </a:prstGeom>
          <a:noFill/>
        </p:spPr>
        <p:txBody>
          <a:bodyPr wrap="square" rtlCol="0">
            <a:spAutoFit/>
          </a:bodyPr>
          <a:lstStyle/>
          <a:p>
            <a:r>
              <a:rPr lang="es-MX" sz="1350" dirty="0">
                <a:ea typeface="Dotum" panose="020B0600000101010101" pitchFamily="34" charset="-127"/>
              </a:rPr>
              <a:t>Desarrolladora DOT (Subsidiaria de Mota Engil)</a:t>
            </a:r>
          </a:p>
        </p:txBody>
      </p:sp>
      <p:pic>
        <p:nvPicPr>
          <p:cNvPr id="9" name="Imagen 8" descr="Una calle con edificios&#10;&#10;Descripción generada automáticamente">
            <a:extLst>
              <a:ext uri="{FF2B5EF4-FFF2-40B4-BE49-F238E27FC236}">
                <a16:creationId xmlns:a16="http://schemas.microsoft.com/office/drawing/2014/main" id="{7C53EC77-D3B3-414F-B361-5E1F146EFE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5440" y="2131264"/>
            <a:ext cx="3148653" cy="4054237"/>
          </a:xfrm>
          <a:prstGeom prst="rect">
            <a:avLst/>
          </a:prstGeom>
        </p:spPr>
      </p:pic>
      <p:pic>
        <p:nvPicPr>
          <p:cNvPr id="10" name="Imagen 9" descr="Mapa&#10;&#10;Descripción generada automáticamente">
            <a:extLst>
              <a:ext uri="{FF2B5EF4-FFF2-40B4-BE49-F238E27FC236}">
                <a16:creationId xmlns:a16="http://schemas.microsoft.com/office/drawing/2014/main" id="{564A7739-2A79-427A-9402-B0CB8F3277B5}"/>
              </a:ext>
            </a:extLst>
          </p:cNvPr>
          <p:cNvPicPr>
            <a:picLocks noChangeAspect="1"/>
          </p:cNvPicPr>
          <p:nvPr/>
        </p:nvPicPr>
        <p:blipFill>
          <a:blip r:embed="rId4">
            <a:alphaModFix amt="43000"/>
            <a:extLst>
              <a:ext uri="{28A0092B-C50C-407E-A947-70E740481C1C}">
                <a14:useLocalDpi xmlns:a14="http://schemas.microsoft.com/office/drawing/2010/main" val="0"/>
              </a:ext>
            </a:extLst>
          </a:blip>
          <a:stretch>
            <a:fillRect/>
          </a:stretch>
        </p:blipFill>
        <p:spPr>
          <a:xfrm>
            <a:off x="329156" y="1587767"/>
            <a:ext cx="5204400" cy="2877416"/>
          </a:xfrm>
          <a:prstGeom prst="rect">
            <a:avLst/>
          </a:prstGeom>
        </p:spPr>
      </p:pic>
      <p:pic>
        <p:nvPicPr>
          <p:cNvPr id="11" name="Imagen 10" descr="Mapa&#10;&#10;Descripción generada automáticamente">
            <a:extLst>
              <a:ext uri="{FF2B5EF4-FFF2-40B4-BE49-F238E27FC236}">
                <a16:creationId xmlns:a16="http://schemas.microsoft.com/office/drawing/2014/main" id="{EC15638C-2D3F-4630-853B-A89CB5F977BD}"/>
              </a:ext>
            </a:extLst>
          </p:cNvPr>
          <p:cNvPicPr>
            <a:picLocks noChangeAspect="1"/>
          </p:cNvPicPr>
          <p:nvPr/>
        </p:nvPicPr>
        <p:blipFill rotWithShape="1">
          <a:blip r:embed="rId5">
            <a:extLst>
              <a:ext uri="{28A0092B-C50C-407E-A947-70E740481C1C}">
                <a14:useLocalDpi xmlns:a14="http://schemas.microsoft.com/office/drawing/2010/main" val="0"/>
              </a:ext>
            </a:extLst>
          </a:blip>
          <a:srcRect b="30890"/>
          <a:stretch/>
        </p:blipFill>
        <p:spPr>
          <a:xfrm>
            <a:off x="2021394" y="1587767"/>
            <a:ext cx="2286000" cy="2929320"/>
          </a:xfrm>
          <a:prstGeom prst="rect">
            <a:avLst/>
          </a:prstGeom>
        </p:spPr>
      </p:pic>
      <p:sp>
        <p:nvSpPr>
          <p:cNvPr id="12" name="CuadroTexto 11">
            <a:extLst>
              <a:ext uri="{FF2B5EF4-FFF2-40B4-BE49-F238E27FC236}">
                <a16:creationId xmlns:a16="http://schemas.microsoft.com/office/drawing/2014/main" id="{AB563865-38E4-4EA5-AB54-A837C37C83A2}"/>
              </a:ext>
            </a:extLst>
          </p:cNvPr>
          <p:cNvSpPr txBox="1"/>
          <p:nvPr/>
        </p:nvSpPr>
        <p:spPr>
          <a:xfrm>
            <a:off x="319907" y="4762402"/>
            <a:ext cx="5355533" cy="300082"/>
          </a:xfrm>
          <a:prstGeom prst="rect">
            <a:avLst/>
          </a:prstGeom>
          <a:noFill/>
        </p:spPr>
        <p:txBody>
          <a:bodyPr wrap="square" rtlCol="0">
            <a:spAutoFit/>
          </a:bodyPr>
          <a:lstStyle/>
          <a:p>
            <a:r>
              <a:rPr lang="es-MX" sz="1350" b="1" dirty="0">
                <a:latin typeface="+mj-lt"/>
                <a:ea typeface="Dotum" panose="020B0600000101010101" pitchFamily="34" charset="-127"/>
              </a:rPr>
              <a:t>Ubicación</a:t>
            </a:r>
            <a:r>
              <a:rPr lang="es-MX" sz="1350" dirty="0">
                <a:latin typeface="+mj-lt"/>
                <a:ea typeface="Dotum" panose="020B0600000101010101" pitchFamily="34" charset="-127"/>
              </a:rPr>
              <a:t>: Paseo Alcalde 924, Alcalde Barranquitas, Guadalajara, Jalisco. </a:t>
            </a:r>
          </a:p>
        </p:txBody>
      </p:sp>
    </p:spTree>
    <p:extLst>
      <p:ext uri="{BB962C8B-B14F-4D97-AF65-F5344CB8AC3E}">
        <p14:creationId xmlns:p14="http://schemas.microsoft.com/office/powerpoint/2010/main" val="20435375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F78B2053-1ABD-4D67-9D86-CC49C1792258}"/>
              </a:ext>
            </a:extLst>
          </p:cNvPr>
          <p:cNvSpPr>
            <a:spLocks noGrp="1"/>
          </p:cNvSpPr>
          <p:nvPr>
            <p:ph type="ftr" sz="quarter" idx="11"/>
          </p:nvPr>
        </p:nvSpPr>
        <p:spPr>
          <a:xfrm>
            <a:off x="3228619" y="6396259"/>
            <a:ext cx="3263348"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A6650C60-FC94-4D77-9BD2-5313F7AA7B1C}"/>
              </a:ext>
            </a:extLst>
          </p:cNvPr>
          <p:cNvSpPr>
            <a:spLocks noGrp="1"/>
          </p:cNvSpPr>
          <p:nvPr>
            <p:ph type="sldNum" sz="quarter" idx="12"/>
          </p:nvPr>
        </p:nvSpPr>
        <p:spPr>
          <a:xfrm>
            <a:off x="7010400" y="6396259"/>
            <a:ext cx="2133600" cy="365125"/>
          </a:xfrm>
        </p:spPr>
        <p:txBody>
          <a:bodyPr/>
          <a:lstStyle/>
          <a:p>
            <a:fld id="{CF5E58AE-96D2-45FC-96FE-2B21174429C3}" type="slidenum">
              <a:rPr lang="es-MX" smtClean="0"/>
              <a:t>91</a:t>
            </a:fld>
            <a:endParaRPr lang="es-MX" dirty="0"/>
          </a:p>
        </p:txBody>
      </p:sp>
      <p:sp>
        <p:nvSpPr>
          <p:cNvPr id="6" name="CuadroTexto 5">
            <a:extLst>
              <a:ext uri="{FF2B5EF4-FFF2-40B4-BE49-F238E27FC236}">
                <a16:creationId xmlns:a16="http://schemas.microsoft.com/office/drawing/2014/main" id="{F2505BB1-488B-4B46-9539-CFA86DFADE74}"/>
              </a:ext>
            </a:extLst>
          </p:cNvPr>
          <p:cNvSpPr txBox="1"/>
          <p:nvPr/>
        </p:nvSpPr>
        <p:spPr>
          <a:xfrm>
            <a:off x="228598" y="1310426"/>
            <a:ext cx="4044462" cy="923330"/>
          </a:xfrm>
          <a:prstGeom prst="rect">
            <a:avLst/>
          </a:prstGeom>
          <a:noFill/>
        </p:spPr>
        <p:txBody>
          <a:bodyPr wrap="square" rtlCol="0">
            <a:spAutoFit/>
          </a:bodyPr>
          <a:lstStyle/>
          <a:p>
            <a:pPr algn="just">
              <a:lnSpc>
                <a:spcPct val="150000"/>
              </a:lnSpc>
            </a:pPr>
            <a:r>
              <a:rPr lang="es-MX" sz="1200" b="1" dirty="0">
                <a:latin typeface="+mj-lt"/>
                <a:ea typeface="Dotum" panose="020B0503020000020004" pitchFamily="34" charset="-127"/>
                <a:cs typeface="Angsana New" panose="02020603050405020304" pitchFamily="18" charset="-34"/>
              </a:rPr>
              <a:t>TERRENO</a:t>
            </a:r>
          </a:p>
          <a:p>
            <a:pPr algn="just"/>
            <a:r>
              <a:rPr lang="es-MX" sz="1200" u="sng" dirty="0">
                <a:latin typeface="+mj-lt"/>
                <a:ea typeface="Dotum" panose="020B0503020000020004" pitchFamily="34" charset="-127"/>
                <a:cs typeface="Angsana New" panose="02020603050405020304" pitchFamily="18" charset="-34"/>
              </a:rPr>
              <a:t>Terreno propiedad del Desarrollador</a:t>
            </a:r>
            <a:r>
              <a:rPr lang="es-MX" sz="1200" dirty="0">
                <a:latin typeface="+mj-lt"/>
                <a:ea typeface="Dotum" panose="020B0503020000020004" pitchFamily="34" charset="-127"/>
                <a:cs typeface="Angsana New" panose="02020603050405020304" pitchFamily="18" charset="-34"/>
              </a:rPr>
              <a:t>, superficie de </a:t>
            </a:r>
            <a:r>
              <a:rPr lang="es-MX" sz="1200" b="1" dirty="0">
                <a:latin typeface="+mj-lt"/>
                <a:ea typeface="Dotum" panose="020B0503020000020004" pitchFamily="34" charset="-127"/>
                <a:cs typeface="Angsana New" panose="02020603050405020304" pitchFamily="18" charset="-34"/>
              </a:rPr>
              <a:t>2,985 m²</a:t>
            </a:r>
            <a:r>
              <a:rPr lang="es-MX" sz="1200" dirty="0">
                <a:latin typeface="+mj-lt"/>
                <a:ea typeface="Dotum" panose="020B0503020000020004" pitchFamily="34" charset="-127"/>
                <a:cs typeface="Angsana New" panose="02020603050405020304" pitchFamily="18" charset="-34"/>
              </a:rPr>
              <a:t>, Valuación del terreno por parte de DOT: 56,500,000 – Enero 2018</a:t>
            </a:r>
          </a:p>
        </p:txBody>
      </p:sp>
      <p:sp>
        <p:nvSpPr>
          <p:cNvPr id="7" name="CuadroTexto 6">
            <a:extLst>
              <a:ext uri="{FF2B5EF4-FFF2-40B4-BE49-F238E27FC236}">
                <a16:creationId xmlns:a16="http://schemas.microsoft.com/office/drawing/2014/main" id="{03B4782C-4F24-4B40-9F04-EAC1CC7D6C76}"/>
              </a:ext>
            </a:extLst>
          </p:cNvPr>
          <p:cNvSpPr txBox="1"/>
          <p:nvPr/>
        </p:nvSpPr>
        <p:spPr>
          <a:xfrm>
            <a:off x="228598" y="2296814"/>
            <a:ext cx="4044461" cy="2492990"/>
          </a:xfrm>
          <a:prstGeom prst="rect">
            <a:avLst/>
          </a:prstGeom>
          <a:noFill/>
        </p:spPr>
        <p:txBody>
          <a:bodyPr wrap="square" rtlCol="0">
            <a:spAutoFit/>
          </a:bodyPr>
          <a:lstStyle/>
          <a:p>
            <a:pPr algn="just">
              <a:lnSpc>
                <a:spcPct val="150000"/>
              </a:lnSpc>
            </a:pPr>
            <a:r>
              <a:rPr lang="es-MX" sz="1200" b="1" dirty="0">
                <a:latin typeface="+mj-lt"/>
                <a:ea typeface="Dotum" panose="020B0600000101010101" pitchFamily="34" charset="-127"/>
              </a:rPr>
              <a:t>DESCRIPCIÓN DEL PROYECTO</a:t>
            </a:r>
          </a:p>
          <a:p>
            <a:pPr algn="just"/>
            <a:r>
              <a:rPr lang="es-MX" sz="1200" dirty="0">
                <a:latin typeface="+mj-lt"/>
                <a:ea typeface="Dotum" panose="020B0600000101010101" pitchFamily="34" charset="-127"/>
              </a:rPr>
              <a:t>Proyecto de Usos Mixtos: </a:t>
            </a:r>
          </a:p>
          <a:p>
            <a:pPr marL="214313" indent="-214313" algn="just">
              <a:buFontTx/>
              <a:buChar char="-"/>
            </a:pPr>
            <a:r>
              <a:rPr lang="es-MX" sz="1200" dirty="0">
                <a:latin typeface="+mj-lt"/>
                <a:ea typeface="Dotum" panose="020B0600000101010101" pitchFamily="34" charset="-127"/>
              </a:rPr>
              <a:t>214 departamentos para venta</a:t>
            </a:r>
          </a:p>
          <a:p>
            <a:pPr marL="214313" indent="-214313" algn="just">
              <a:buFontTx/>
              <a:buChar char="-"/>
            </a:pPr>
            <a:r>
              <a:rPr lang="es-MX" sz="1200" dirty="0">
                <a:latin typeface="+mj-lt"/>
                <a:ea typeface="Dotum" panose="020B0600000101010101" pitchFamily="34" charset="-127"/>
              </a:rPr>
              <a:t>36 departamentos para renta</a:t>
            </a:r>
          </a:p>
          <a:p>
            <a:pPr marL="214313" indent="-214313" algn="just">
              <a:buFontTx/>
              <a:buChar char="-"/>
            </a:pPr>
            <a:r>
              <a:rPr lang="es-MX" sz="1200" dirty="0">
                <a:latin typeface="+mj-lt"/>
                <a:ea typeface="Dotum" panose="020B0600000101010101" pitchFamily="34" charset="-127"/>
              </a:rPr>
              <a:t>1237 m²  de comercio en Planta Baja</a:t>
            </a:r>
          </a:p>
          <a:p>
            <a:pPr algn="just"/>
            <a:endParaRPr lang="es-MX" sz="1200" dirty="0">
              <a:latin typeface="+mj-lt"/>
              <a:ea typeface="Dotum" panose="020B0600000101010101" pitchFamily="34" charset="-127"/>
            </a:endParaRPr>
          </a:p>
          <a:p>
            <a:pPr algn="just">
              <a:lnSpc>
                <a:spcPct val="150000"/>
              </a:lnSpc>
            </a:pPr>
            <a:r>
              <a:rPr lang="es-MX" sz="1200" b="1" dirty="0">
                <a:latin typeface="+mj-lt"/>
                <a:ea typeface="Dotum" panose="020B0600000101010101" pitchFamily="34" charset="-127"/>
              </a:rPr>
              <a:t>PROPUESTA DE NEGOCIO</a:t>
            </a:r>
          </a:p>
          <a:p>
            <a:pPr algn="just"/>
            <a:r>
              <a:rPr lang="es-MX" sz="1200" dirty="0">
                <a:latin typeface="+mj-lt"/>
                <a:ea typeface="Dotum" panose="020B0600000101010101" pitchFamily="34" charset="-127"/>
              </a:rPr>
              <a:t>IPEJAL con la participación accionaría de capital al 50% por una inversión de capital de $45.4 mdp. Desarrollador responsable de la planeación, operación, comercialización y administración del desarrollo, El capital requerido total es de $569.9 mdp distribuidos de la siguiente manera:</a:t>
            </a:r>
          </a:p>
        </p:txBody>
      </p:sp>
      <p:graphicFrame>
        <p:nvGraphicFramePr>
          <p:cNvPr id="8" name="Tabla 7">
            <a:extLst>
              <a:ext uri="{FF2B5EF4-FFF2-40B4-BE49-F238E27FC236}">
                <a16:creationId xmlns:a16="http://schemas.microsoft.com/office/drawing/2014/main" id="{892F6F9C-BD11-4321-8E9D-465106BD9BFB}"/>
              </a:ext>
            </a:extLst>
          </p:cNvPr>
          <p:cNvGraphicFramePr>
            <a:graphicFrameLocks noGrp="1"/>
          </p:cNvGraphicFramePr>
          <p:nvPr>
            <p:extLst>
              <p:ext uri="{D42A27DB-BD31-4B8C-83A1-F6EECF244321}">
                <p14:modId xmlns:p14="http://schemas.microsoft.com/office/powerpoint/2010/main" val="1477525154"/>
              </p:ext>
            </p:extLst>
          </p:nvPr>
        </p:nvGraphicFramePr>
        <p:xfrm>
          <a:off x="4904027" y="1079093"/>
          <a:ext cx="4044459" cy="960120"/>
        </p:xfrm>
        <a:graphic>
          <a:graphicData uri="http://schemas.openxmlformats.org/drawingml/2006/table">
            <a:tbl>
              <a:tblPr firstRow="1" bandRow="1">
                <a:tableStyleId>{0505E3EF-67EA-436B-97B2-0124C06EBD24}</a:tableStyleId>
              </a:tblPr>
              <a:tblGrid>
                <a:gridCol w="1807491">
                  <a:extLst>
                    <a:ext uri="{9D8B030D-6E8A-4147-A177-3AD203B41FA5}">
                      <a16:colId xmlns:a16="http://schemas.microsoft.com/office/drawing/2014/main" val="4166936187"/>
                    </a:ext>
                  </a:extLst>
                </a:gridCol>
                <a:gridCol w="2236968">
                  <a:extLst>
                    <a:ext uri="{9D8B030D-6E8A-4147-A177-3AD203B41FA5}">
                      <a16:colId xmlns:a16="http://schemas.microsoft.com/office/drawing/2014/main" val="260566858"/>
                    </a:ext>
                  </a:extLst>
                </a:gridCol>
              </a:tblGrid>
              <a:tr h="278130">
                <a:tc>
                  <a:txBody>
                    <a:bodyPr/>
                    <a:lstStyle/>
                    <a:p>
                      <a:r>
                        <a:rPr lang="es-MX" sz="1100" b="0" dirty="0">
                          <a:latin typeface="+mj-lt"/>
                          <a:ea typeface="Dotum" panose="020B0600000101010101" pitchFamily="34" charset="-127"/>
                        </a:rPr>
                        <a:t>TIR Finanzas IPEJAL</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22.75%</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83191771"/>
                  </a:ext>
                </a:extLst>
              </a:tr>
              <a:tr h="278130">
                <a:tc>
                  <a:txBody>
                    <a:bodyPr/>
                    <a:lstStyle/>
                    <a:p>
                      <a:r>
                        <a:rPr lang="es-MX" sz="1100" b="0" dirty="0">
                          <a:latin typeface="+mj-lt"/>
                          <a:ea typeface="Dotum" panose="020B0600000101010101" pitchFamily="34" charset="-127"/>
                        </a:rPr>
                        <a:t>Participación IPEJAL:</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s-MX" sz="1100" b="0" dirty="0">
                          <a:latin typeface="+mj-lt"/>
                          <a:ea typeface="Dotum" panose="020B0600000101010101" pitchFamily="34" charset="-127"/>
                        </a:rPr>
                        <a:t>8% del capital requerido a cambio del 50% de la sociedad</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3540872"/>
                  </a:ext>
                </a:extLst>
              </a:tr>
              <a:tr h="278130">
                <a:tc>
                  <a:txBody>
                    <a:bodyPr/>
                    <a:lstStyle/>
                    <a:p>
                      <a:r>
                        <a:rPr lang="es-MX" sz="1100" b="0" dirty="0">
                          <a:latin typeface="+mj-lt"/>
                          <a:ea typeface="Dotum" panose="020B0600000101010101" pitchFamily="34" charset="-127"/>
                        </a:rPr>
                        <a:t>Plazo en meses proyecto: </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52</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1385167822"/>
                  </a:ext>
                </a:extLst>
              </a:tr>
            </a:tbl>
          </a:graphicData>
        </a:graphic>
      </p:graphicFrame>
      <p:graphicFrame>
        <p:nvGraphicFramePr>
          <p:cNvPr id="9" name="Tabla 8">
            <a:extLst>
              <a:ext uri="{FF2B5EF4-FFF2-40B4-BE49-F238E27FC236}">
                <a16:creationId xmlns:a16="http://schemas.microsoft.com/office/drawing/2014/main" id="{C4D40B8F-2122-47A3-A322-38B7D0ABCDE5}"/>
              </a:ext>
            </a:extLst>
          </p:cNvPr>
          <p:cNvGraphicFramePr>
            <a:graphicFrameLocks noGrp="1"/>
          </p:cNvGraphicFramePr>
          <p:nvPr>
            <p:extLst>
              <p:ext uri="{D42A27DB-BD31-4B8C-83A1-F6EECF244321}">
                <p14:modId xmlns:p14="http://schemas.microsoft.com/office/powerpoint/2010/main" val="2973854390"/>
              </p:ext>
            </p:extLst>
          </p:nvPr>
        </p:nvGraphicFramePr>
        <p:xfrm>
          <a:off x="228598" y="5123772"/>
          <a:ext cx="4476567" cy="1112520"/>
        </p:xfrm>
        <a:graphic>
          <a:graphicData uri="http://schemas.openxmlformats.org/drawingml/2006/table">
            <a:tbl>
              <a:tblPr firstRow="1" bandRow="1">
                <a:tableStyleId>{0505E3EF-67EA-436B-97B2-0124C06EBD24}</a:tableStyleId>
              </a:tblPr>
              <a:tblGrid>
                <a:gridCol w="2214949">
                  <a:extLst>
                    <a:ext uri="{9D8B030D-6E8A-4147-A177-3AD203B41FA5}">
                      <a16:colId xmlns:a16="http://schemas.microsoft.com/office/drawing/2014/main" val="11689055"/>
                    </a:ext>
                  </a:extLst>
                </a:gridCol>
                <a:gridCol w="2261618">
                  <a:extLst>
                    <a:ext uri="{9D8B030D-6E8A-4147-A177-3AD203B41FA5}">
                      <a16:colId xmlns:a16="http://schemas.microsoft.com/office/drawing/2014/main" val="777673285"/>
                    </a:ext>
                  </a:extLst>
                </a:gridCol>
              </a:tblGrid>
              <a:tr h="278130">
                <a:tc>
                  <a:txBody>
                    <a:bodyPr/>
                    <a:lstStyle/>
                    <a:p>
                      <a:r>
                        <a:rPr lang="es-MX" sz="1100" b="0" dirty="0">
                          <a:latin typeface="+mj-lt"/>
                          <a:ea typeface="Dotum" panose="020B0600000101010101" pitchFamily="34" charset="-127"/>
                        </a:rPr>
                        <a:t>Financiamiento</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$332</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769420141"/>
                  </a:ext>
                </a:extLst>
              </a:tr>
              <a:tr h="278130">
                <a:tc>
                  <a:txBody>
                    <a:bodyPr/>
                    <a:lstStyle/>
                    <a:p>
                      <a:r>
                        <a:rPr lang="es-MX" sz="1100" b="0" dirty="0">
                          <a:latin typeface="+mj-lt"/>
                          <a:ea typeface="Dotum" panose="020B0600000101010101" pitchFamily="34" charset="-127"/>
                        </a:rPr>
                        <a:t>IPEJAL </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latin typeface="+mj-lt"/>
                          <a:ea typeface="Dotum" panose="020B0600000101010101" pitchFamily="34" charset="-127"/>
                        </a:rPr>
                        <a:t>$45</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49391820"/>
                  </a:ext>
                </a:extLst>
              </a:tr>
              <a:tr h="278130">
                <a:tc>
                  <a:txBody>
                    <a:bodyPr/>
                    <a:lstStyle/>
                    <a:p>
                      <a:r>
                        <a:rPr lang="es-MX" sz="1100" b="0" dirty="0">
                          <a:latin typeface="+mj-lt"/>
                          <a:ea typeface="Dotum" panose="020B0600000101010101" pitchFamily="34" charset="-127"/>
                        </a:rPr>
                        <a:t>Socio DOT</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$45</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2077641123"/>
                  </a:ext>
                </a:extLst>
              </a:tr>
              <a:tr h="278130">
                <a:tc>
                  <a:txBody>
                    <a:bodyPr/>
                    <a:lstStyle/>
                    <a:p>
                      <a:r>
                        <a:rPr lang="es-MX" sz="1100" b="0" dirty="0">
                          <a:latin typeface="+mj-lt"/>
                          <a:ea typeface="Dotum" panose="020B0600000101010101" pitchFamily="34" charset="-127"/>
                        </a:rPr>
                        <a:t>Proveniente de Ventas</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latin typeface="+mj-lt"/>
                          <a:ea typeface="Dotum" panose="020B0600000101010101" pitchFamily="34" charset="-127"/>
                        </a:rPr>
                        <a:t>$147</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0279011"/>
                  </a:ext>
                </a:extLst>
              </a:tr>
            </a:tbl>
          </a:graphicData>
        </a:graphic>
      </p:graphicFrame>
      <p:sp>
        <p:nvSpPr>
          <p:cNvPr id="10" name="CuadroTexto 9">
            <a:extLst>
              <a:ext uri="{FF2B5EF4-FFF2-40B4-BE49-F238E27FC236}">
                <a16:creationId xmlns:a16="http://schemas.microsoft.com/office/drawing/2014/main" id="{5F3E568C-5F40-4706-A2CC-AE00D7E09969}"/>
              </a:ext>
            </a:extLst>
          </p:cNvPr>
          <p:cNvSpPr txBox="1"/>
          <p:nvPr/>
        </p:nvSpPr>
        <p:spPr>
          <a:xfrm>
            <a:off x="4860293" y="662479"/>
            <a:ext cx="2808666" cy="276999"/>
          </a:xfrm>
          <a:prstGeom prst="rect">
            <a:avLst/>
          </a:prstGeom>
          <a:noFill/>
        </p:spPr>
        <p:txBody>
          <a:bodyPr wrap="square">
            <a:spAutoFit/>
          </a:bodyPr>
          <a:lstStyle/>
          <a:p>
            <a:r>
              <a:rPr lang="es-MX" sz="1200" b="1" dirty="0">
                <a:latin typeface="+mj-lt"/>
                <a:ea typeface="Dotum" panose="020B0600000101010101" pitchFamily="34" charset="-127"/>
              </a:rPr>
              <a:t>INDICADORES FINANANCIEROS</a:t>
            </a:r>
          </a:p>
        </p:txBody>
      </p:sp>
      <p:sp>
        <p:nvSpPr>
          <p:cNvPr id="11" name="CuadroTexto 10">
            <a:extLst>
              <a:ext uri="{FF2B5EF4-FFF2-40B4-BE49-F238E27FC236}">
                <a16:creationId xmlns:a16="http://schemas.microsoft.com/office/drawing/2014/main" id="{ADB932F6-0994-4C69-8BE6-5C089F5D1028}"/>
              </a:ext>
            </a:extLst>
          </p:cNvPr>
          <p:cNvSpPr txBox="1"/>
          <p:nvPr/>
        </p:nvSpPr>
        <p:spPr>
          <a:xfrm>
            <a:off x="228598" y="592396"/>
            <a:ext cx="4141160" cy="738664"/>
          </a:xfrm>
          <a:prstGeom prst="rect">
            <a:avLst/>
          </a:prstGeom>
          <a:noFill/>
        </p:spPr>
        <p:txBody>
          <a:bodyPr wrap="square" rtlCol="0">
            <a:spAutoFit/>
          </a:bodyPr>
          <a:lstStyle/>
          <a:p>
            <a:pPr algn="just">
              <a:lnSpc>
                <a:spcPct val="150000"/>
              </a:lnSpc>
            </a:pPr>
            <a:r>
              <a:rPr lang="es-MX" sz="1200" b="1" dirty="0">
                <a:latin typeface="+mj-lt"/>
                <a:ea typeface="Dotum" panose="020B0503020000020004" pitchFamily="34" charset="-127"/>
                <a:cs typeface="Angsana New" panose="02020603050405020304" pitchFamily="18" charset="-34"/>
              </a:rPr>
              <a:t>TIPO DE PROYETO PARA IPEJAL</a:t>
            </a:r>
          </a:p>
          <a:p>
            <a:pPr algn="just"/>
            <a:r>
              <a:rPr lang="es-MX" sz="1200" dirty="0">
                <a:latin typeface="+mj-lt"/>
                <a:ea typeface="Dotum" panose="020B0503020000020004" pitchFamily="34" charset="-127"/>
                <a:cs typeface="Angsana New" panose="02020603050405020304" pitchFamily="18" charset="-34"/>
              </a:rPr>
              <a:t>Inmobiliario habitacional para venta / Aportación de capital líquido.</a:t>
            </a:r>
          </a:p>
        </p:txBody>
      </p:sp>
      <p:sp>
        <p:nvSpPr>
          <p:cNvPr id="12" name="CuadroTexto 11">
            <a:extLst>
              <a:ext uri="{FF2B5EF4-FFF2-40B4-BE49-F238E27FC236}">
                <a16:creationId xmlns:a16="http://schemas.microsoft.com/office/drawing/2014/main" id="{66F0E3AA-CBFD-472B-932B-215260E4374D}"/>
              </a:ext>
            </a:extLst>
          </p:cNvPr>
          <p:cNvSpPr txBox="1"/>
          <p:nvPr/>
        </p:nvSpPr>
        <p:spPr>
          <a:xfrm>
            <a:off x="4870943" y="4409622"/>
            <a:ext cx="4055109" cy="1477328"/>
          </a:xfrm>
          <a:prstGeom prst="rect">
            <a:avLst/>
          </a:prstGeom>
          <a:noFill/>
        </p:spPr>
        <p:txBody>
          <a:bodyPr wrap="square" rtlCol="0">
            <a:spAutoFit/>
          </a:bodyPr>
          <a:lstStyle/>
          <a:p>
            <a:pPr>
              <a:lnSpc>
                <a:spcPct val="150000"/>
              </a:lnSpc>
            </a:pPr>
            <a:r>
              <a:rPr lang="es-MX" sz="1200" b="1" dirty="0">
                <a:latin typeface="+mj-lt"/>
                <a:ea typeface="Dotum" panose="020B0503020000020004" pitchFamily="34" charset="-127"/>
                <a:cs typeface="Angsana New" panose="02020603050405020304" pitchFamily="18" charset="-34"/>
              </a:rPr>
              <a:t>VIABILIDAD DEL PROYECTO</a:t>
            </a:r>
          </a:p>
          <a:p>
            <a:pPr algn="just"/>
            <a:r>
              <a:rPr lang="es-MX" sz="1200" dirty="0">
                <a:latin typeface="+mj-lt"/>
                <a:ea typeface="Dotum" panose="020B0503020000020004" pitchFamily="34" charset="-127"/>
                <a:cs typeface="Angsana New" panose="02020603050405020304" pitchFamily="18" charset="-34"/>
              </a:rPr>
              <a:t>Se sugiere presentar a Consejo Directivo, proyecto de inversión en capital líquido con TIR Superior al 20%, respaldo de una firma con amplia trayectoria y experiencia en el ramo, el monto requerido por el socio incremento de $40.8 MDP a $45.4 MDP debido a la actualización de costos del total de la obra, paso de 563 a 570 mdp.</a:t>
            </a:r>
          </a:p>
        </p:txBody>
      </p:sp>
      <p:sp>
        <p:nvSpPr>
          <p:cNvPr id="13" name="CuadroTexto 12">
            <a:extLst>
              <a:ext uri="{FF2B5EF4-FFF2-40B4-BE49-F238E27FC236}">
                <a16:creationId xmlns:a16="http://schemas.microsoft.com/office/drawing/2014/main" id="{FA9DD851-9AAA-4DFC-BEB1-9601786B2633}"/>
              </a:ext>
            </a:extLst>
          </p:cNvPr>
          <p:cNvSpPr txBox="1"/>
          <p:nvPr/>
        </p:nvSpPr>
        <p:spPr>
          <a:xfrm>
            <a:off x="3300832" y="96615"/>
            <a:ext cx="2808666" cy="369332"/>
          </a:xfrm>
          <a:prstGeom prst="rect">
            <a:avLst/>
          </a:prstGeom>
          <a:noFill/>
        </p:spPr>
        <p:txBody>
          <a:bodyPr wrap="square">
            <a:spAutoFit/>
          </a:bodyPr>
          <a:lstStyle/>
          <a:p>
            <a:pPr algn="ctr"/>
            <a:r>
              <a:rPr lang="es-MX" dirty="0">
                <a:solidFill>
                  <a:schemeClr val="bg1"/>
                </a:solidFill>
                <a:latin typeface="+mj-lt"/>
                <a:ea typeface="Dotum" panose="020B0600000101010101" pitchFamily="34" charset="-127"/>
              </a:rPr>
              <a:t>PROYECTO ALCALDE 924</a:t>
            </a:r>
          </a:p>
        </p:txBody>
      </p:sp>
      <p:sp>
        <p:nvSpPr>
          <p:cNvPr id="14" name="CuadroTexto 13">
            <a:extLst>
              <a:ext uri="{FF2B5EF4-FFF2-40B4-BE49-F238E27FC236}">
                <a16:creationId xmlns:a16="http://schemas.microsoft.com/office/drawing/2014/main" id="{0D850875-F933-4622-BE2E-AC03AED82747}"/>
              </a:ext>
            </a:extLst>
          </p:cNvPr>
          <p:cNvSpPr txBox="1"/>
          <p:nvPr/>
        </p:nvSpPr>
        <p:spPr>
          <a:xfrm>
            <a:off x="4876701" y="2233756"/>
            <a:ext cx="4136543" cy="2031325"/>
          </a:xfrm>
          <a:prstGeom prst="rect">
            <a:avLst/>
          </a:prstGeom>
          <a:noFill/>
        </p:spPr>
        <p:txBody>
          <a:bodyPr wrap="square" rtlCol="0">
            <a:spAutoFit/>
          </a:bodyPr>
          <a:lstStyle/>
          <a:p>
            <a:pPr algn="just">
              <a:lnSpc>
                <a:spcPct val="150000"/>
              </a:lnSpc>
            </a:pPr>
            <a:r>
              <a:rPr lang="es-MX" sz="1200" b="1" dirty="0">
                <a:latin typeface="+mj-lt"/>
                <a:ea typeface="Dotum" panose="020B0503020000020004" pitchFamily="34" charset="-127"/>
                <a:cs typeface="Angsana New" panose="02020603050405020304" pitchFamily="18" charset="-34"/>
              </a:rPr>
              <a:t>APORTACIONES IPEJAL</a:t>
            </a:r>
          </a:p>
          <a:p>
            <a:pPr algn="just"/>
            <a:r>
              <a:rPr lang="es-MX" sz="1200" dirty="0">
                <a:latin typeface="+mj-lt"/>
                <a:ea typeface="Dotum" panose="020B0503020000020004" pitchFamily="34" charset="-127"/>
                <a:cs typeface="Angsana New" panose="02020603050405020304" pitchFamily="18" charset="-34"/>
              </a:rPr>
              <a:t>Las aportaciones de capital por parte de IPEJAL $45.4 MDP) se darían mensualmente de la siguiente manera a la firma del fideicomiso:</a:t>
            </a:r>
          </a:p>
          <a:p>
            <a:pPr algn="just"/>
            <a:r>
              <a:rPr lang="es-MX" sz="1200" dirty="0">
                <a:latin typeface="+mj-lt"/>
                <a:ea typeface="Dotum" panose="020B0503020000020004" pitchFamily="34" charset="-127"/>
                <a:cs typeface="Angsana New" panose="02020603050405020304" pitchFamily="18" charset="-34"/>
              </a:rPr>
              <a:t>M2 $5.43, M3 $4.8, M4 $2.45, M5 $4.75, M6 $7.53, M7 $11.77, M8 $8.66.</a:t>
            </a:r>
          </a:p>
          <a:p>
            <a:pPr algn="just"/>
            <a:endParaRPr lang="es-MX" sz="1200" b="1" dirty="0">
              <a:latin typeface="+mj-lt"/>
              <a:ea typeface="Dotum" panose="020B0503020000020004" pitchFamily="34" charset="-127"/>
              <a:cs typeface="Angsana New" panose="02020603050405020304" pitchFamily="18" charset="-34"/>
            </a:endParaRPr>
          </a:p>
          <a:p>
            <a:pPr algn="just"/>
            <a:r>
              <a:rPr lang="es-MX" sz="1200" b="1" dirty="0">
                <a:latin typeface="+mj-lt"/>
                <a:ea typeface="Dotum" panose="020B0503020000020004" pitchFamily="34" charset="-127"/>
                <a:cs typeface="Angsana New" panose="02020603050405020304" pitchFamily="18" charset="-34"/>
              </a:rPr>
              <a:t>INGRESOS IPEJAL</a:t>
            </a:r>
          </a:p>
          <a:p>
            <a:pPr algn="just"/>
            <a:r>
              <a:rPr lang="es-MX" sz="1200" dirty="0">
                <a:latin typeface="+mj-lt"/>
                <a:ea typeface="Dotum" panose="020B0503020000020004" pitchFamily="34" charset="-127"/>
                <a:cs typeface="Angsana New" panose="02020603050405020304" pitchFamily="18" charset="-34"/>
              </a:rPr>
              <a:t>M22 $30, y del M33 al M52 $47.47, Ingresos totales IPEJAL $77.53.</a:t>
            </a:r>
          </a:p>
        </p:txBody>
      </p:sp>
    </p:spTree>
    <p:extLst>
      <p:ext uri="{BB962C8B-B14F-4D97-AF65-F5344CB8AC3E}">
        <p14:creationId xmlns:p14="http://schemas.microsoft.com/office/powerpoint/2010/main" val="31614026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348DA98-0CF8-46B6-B594-AA3D22C7ED18}"/>
              </a:ext>
            </a:extLst>
          </p:cNvPr>
          <p:cNvPicPr>
            <a:picLocks noChangeAspect="1"/>
          </p:cNvPicPr>
          <p:nvPr/>
        </p:nvPicPr>
        <p:blipFill rotWithShape="1">
          <a:blip r:embed="rId2"/>
          <a:srcRect l="19094" t="1107" r="20287"/>
          <a:stretch/>
        </p:blipFill>
        <p:spPr>
          <a:xfrm rot="5400000">
            <a:off x="6379344" y="3819531"/>
            <a:ext cx="2481310" cy="2982897"/>
          </a:xfrm>
          <a:prstGeom prst="rect">
            <a:avLst/>
          </a:prstGeom>
        </p:spPr>
      </p:pic>
      <p:sp>
        <p:nvSpPr>
          <p:cNvPr id="4" name="Marcador de pie de página 3">
            <a:extLst>
              <a:ext uri="{FF2B5EF4-FFF2-40B4-BE49-F238E27FC236}">
                <a16:creationId xmlns:a16="http://schemas.microsoft.com/office/drawing/2014/main" id="{079D52F4-B94A-45A6-BD86-56DE5B433044}"/>
              </a:ext>
            </a:extLst>
          </p:cNvPr>
          <p:cNvSpPr>
            <a:spLocks noGrp="1"/>
          </p:cNvSpPr>
          <p:nvPr>
            <p:ph type="ftr" sz="quarter" idx="11"/>
          </p:nvPr>
        </p:nvSpPr>
        <p:spPr>
          <a:xfrm>
            <a:off x="2721634" y="6445020"/>
            <a:ext cx="3428999"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2C480366-15F9-4245-97C3-DCA046C80ED9}"/>
              </a:ext>
            </a:extLst>
          </p:cNvPr>
          <p:cNvSpPr>
            <a:spLocks noGrp="1"/>
          </p:cNvSpPr>
          <p:nvPr>
            <p:ph type="sldNum" sz="quarter" idx="12"/>
          </p:nvPr>
        </p:nvSpPr>
        <p:spPr>
          <a:xfrm>
            <a:off x="7010400" y="6395091"/>
            <a:ext cx="2133600" cy="365125"/>
          </a:xfrm>
        </p:spPr>
        <p:txBody>
          <a:bodyPr/>
          <a:lstStyle/>
          <a:p>
            <a:fld id="{CF5E58AE-96D2-45FC-96FE-2B21174429C3}" type="slidenum">
              <a:rPr lang="es-MX" smtClean="0"/>
              <a:t>92</a:t>
            </a:fld>
            <a:endParaRPr lang="es-MX" dirty="0"/>
          </a:p>
        </p:txBody>
      </p:sp>
      <p:sp>
        <p:nvSpPr>
          <p:cNvPr id="7" name="CuadroTexto 6">
            <a:extLst>
              <a:ext uri="{FF2B5EF4-FFF2-40B4-BE49-F238E27FC236}">
                <a16:creationId xmlns:a16="http://schemas.microsoft.com/office/drawing/2014/main" id="{21B84794-F95A-408D-B88F-E7AE716C9703}"/>
              </a:ext>
            </a:extLst>
          </p:cNvPr>
          <p:cNvSpPr txBox="1"/>
          <p:nvPr/>
        </p:nvSpPr>
        <p:spPr>
          <a:xfrm>
            <a:off x="2485681" y="59523"/>
            <a:ext cx="6518230" cy="523220"/>
          </a:xfrm>
          <a:prstGeom prst="rect">
            <a:avLst/>
          </a:prstGeom>
          <a:noFill/>
          <a:ln>
            <a:noFill/>
          </a:ln>
        </p:spPr>
        <p:txBody>
          <a:bodyPr wrap="square" rtlCol="0">
            <a:spAutoFit/>
          </a:bodyPr>
          <a:lstStyle/>
          <a:p>
            <a:r>
              <a:rPr lang="es-MX" sz="2800" b="1" dirty="0">
                <a:solidFill>
                  <a:schemeClr val="bg1"/>
                </a:solidFill>
                <a:latin typeface="+mj-lt"/>
                <a:ea typeface="Dotum" panose="020B0600000101010101" pitchFamily="34" charset="-127"/>
                <a:cs typeface="Angsana New" panose="02020603050405020304" pitchFamily="18" charset="-34"/>
              </a:rPr>
              <a:t>PROYECTO AMAPAS</a:t>
            </a:r>
          </a:p>
        </p:txBody>
      </p:sp>
      <p:sp>
        <p:nvSpPr>
          <p:cNvPr id="8" name="CuadroTexto 7">
            <a:extLst>
              <a:ext uri="{FF2B5EF4-FFF2-40B4-BE49-F238E27FC236}">
                <a16:creationId xmlns:a16="http://schemas.microsoft.com/office/drawing/2014/main" id="{978EF3DA-B969-407A-BA6C-D66704A35B8A}"/>
              </a:ext>
            </a:extLst>
          </p:cNvPr>
          <p:cNvSpPr txBox="1"/>
          <p:nvPr/>
        </p:nvSpPr>
        <p:spPr>
          <a:xfrm>
            <a:off x="193290" y="646368"/>
            <a:ext cx="4039111" cy="300082"/>
          </a:xfrm>
          <a:prstGeom prst="rect">
            <a:avLst/>
          </a:prstGeom>
          <a:noFill/>
        </p:spPr>
        <p:txBody>
          <a:bodyPr wrap="square" rtlCol="0">
            <a:spAutoFit/>
          </a:bodyPr>
          <a:lstStyle/>
          <a:p>
            <a:r>
              <a:rPr lang="es-MX" sz="1350" dirty="0">
                <a:latin typeface="+mj-lt"/>
                <a:ea typeface="Dotum" panose="020B0600000101010101" pitchFamily="34" charset="-127"/>
              </a:rPr>
              <a:t>Instituto de Pensiones de Estado de Jalisco</a:t>
            </a:r>
          </a:p>
        </p:txBody>
      </p:sp>
      <p:sp>
        <p:nvSpPr>
          <p:cNvPr id="9" name="CuadroTexto 8">
            <a:extLst>
              <a:ext uri="{FF2B5EF4-FFF2-40B4-BE49-F238E27FC236}">
                <a16:creationId xmlns:a16="http://schemas.microsoft.com/office/drawing/2014/main" id="{E37CE7E3-87FE-4C90-8EB2-78183FCB279C}"/>
              </a:ext>
            </a:extLst>
          </p:cNvPr>
          <p:cNvSpPr txBox="1"/>
          <p:nvPr/>
        </p:nvSpPr>
        <p:spPr>
          <a:xfrm>
            <a:off x="193290" y="873167"/>
            <a:ext cx="4242844" cy="507831"/>
          </a:xfrm>
          <a:prstGeom prst="rect">
            <a:avLst/>
          </a:prstGeom>
          <a:noFill/>
        </p:spPr>
        <p:txBody>
          <a:bodyPr wrap="square" rtlCol="0">
            <a:spAutoFit/>
          </a:bodyPr>
          <a:lstStyle/>
          <a:p>
            <a:r>
              <a:rPr lang="es-MX" sz="1350" dirty="0">
                <a:latin typeface="+mj-lt"/>
                <a:ea typeface="Dotum" panose="020B0600000101010101" pitchFamily="34" charset="-127"/>
              </a:rPr>
              <a:t>Grupo Inmobiliario Rivega.</a:t>
            </a:r>
          </a:p>
          <a:p>
            <a:r>
              <a:rPr lang="es-MX" sz="1350" dirty="0">
                <a:latin typeface="+mj-lt"/>
                <a:ea typeface="Dotum" panose="020B0600000101010101" pitchFamily="34" charset="-127"/>
              </a:rPr>
              <a:t>Ing. Carlos Rivera Vega</a:t>
            </a:r>
          </a:p>
        </p:txBody>
      </p:sp>
      <p:pic>
        <p:nvPicPr>
          <p:cNvPr id="10" name="Imagen 9" descr="Vista de una ciudad desde lo alto de un edificio&#10;&#10;Descripción generada automáticamente">
            <a:extLst>
              <a:ext uri="{FF2B5EF4-FFF2-40B4-BE49-F238E27FC236}">
                <a16:creationId xmlns:a16="http://schemas.microsoft.com/office/drawing/2014/main" id="{B64F9587-5CA8-45A3-9B29-ED1B14E2A79C}"/>
              </a:ext>
            </a:extLst>
          </p:cNvPr>
          <p:cNvPicPr>
            <a:picLocks noChangeAspect="1"/>
          </p:cNvPicPr>
          <p:nvPr/>
        </p:nvPicPr>
        <p:blipFill rotWithShape="1">
          <a:blip r:embed="rId3">
            <a:extLst>
              <a:ext uri="{28A0092B-C50C-407E-A947-70E740481C1C}">
                <a14:useLocalDpi xmlns:a14="http://schemas.microsoft.com/office/drawing/2010/main" val="0"/>
              </a:ext>
            </a:extLst>
          </a:blip>
          <a:srcRect l="21667" r="28229"/>
          <a:stretch/>
        </p:blipFill>
        <p:spPr>
          <a:xfrm>
            <a:off x="821579" y="1417946"/>
            <a:ext cx="3328204" cy="4368778"/>
          </a:xfrm>
          <a:prstGeom prst="rect">
            <a:avLst/>
          </a:prstGeom>
        </p:spPr>
      </p:pic>
      <p:pic>
        <p:nvPicPr>
          <p:cNvPr id="11" name="Imagen 10">
            <a:extLst>
              <a:ext uri="{FF2B5EF4-FFF2-40B4-BE49-F238E27FC236}">
                <a16:creationId xmlns:a16="http://schemas.microsoft.com/office/drawing/2014/main" id="{EBBE6624-F07A-447D-86F4-8508EDBD57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44872"/>
            <a:ext cx="4242844" cy="3343398"/>
          </a:xfrm>
          <a:prstGeom prst="rect">
            <a:avLst/>
          </a:prstGeom>
        </p:spPr>
      </p:pic>
      <p:sp>
        <p:nvSpPr>
          <p:cNvPr id="12" name="Elipse 11">
            <a:extLst>
              <a:ext uri="{FF2B5EF4-FFF2-40B4-BE49-F238E27FC236}">
                <a16:creationId xmlns:a16="http://schemas.microsoft.com/office/drawing/2014/main" id="{EDD9AD20-BB9A-48F5-BAAE-9239B825456A}"/>
              </a:ext>
            </a:extLst>
          </p:cNvPr>
          <p:cNvSpPr/>
          <p:nvPr/>
        </p:nvSpPr>
        <p:spPr>
          <a:xfrm>
            <a:off x="6247060" y="2416571"/>
            <a:ext cx="1070942" cy="985499"/>
          </a:xfrm>
          <a:prstGeom prst="ellipse">
            <a:avLst/>
          </a:prstGeom>
          <a:solidFill>
            <a:schemeClr val="accent1">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latin typeface="+mj-lt"/>
            </a:endParaRPr>
          </a:p>
        </p:txBody>
      </p:sp>
      <p:sp>
        <p:nvSpPr>
          <p:cNvPr id="13" name="CuadroTexto 12">
            <a:extLst>
              <a:ext uri="{FF2B5EF4-FFF2-40B4-BE49-F238E27FC236}">
                <a16:creationId xmlns:a16="http://schemas.microsoft.com/office/drawing/2014/main" id="{06F89A74-FE87-439C-8AFA-798124AD72A3}"/>
              </a:ext>
            </a:extLst>
          </p:cNvPr>
          <p:cNvSpPr txBox="1"/>
          <p:nvPr/>
        </p:nvSpPr>
        <p:spPr>
          <a:xfrm>
            <a:off x="159183" y="5858735"/>
            <a:ext cx="5860617" cy="300082"/>
          </a:xfrm>
          <a:prstGeom prst="rect">
            <a:avLst/>
          </a:prstGeom>
          <a:noFill/>
        </p:spPr>
        <p:txBody>
          <a:bodyPr wrap="square" rtlCol="0">
            <a:spAutoFit/>
          </a:bodyPr>
          <a:lstStyle/>
          <a:p>
            <a:r>
              <a:rPr lang="es-MX" sz="1350" b="1" dirty="0">
                <a:latin typeface="+mj-lt"/>
                <a:ea typeface="Dotum" panose="020B0600000101010101" pitchFamily="34" charset="-127"/>
              </a:rPr>
              <a:t>Ubicación</a:t>
            </a:r>
            <a:r>
              <a:rPr lang="es-MX" sz="1350" dirty="0">
                <a:latin typeface="+mj-lt"/>
                <a:ea typeface="Dotum" panose="020B0600000101010101" pitchFamily="34" charset="-127"/>
              </a:rPr>
              <a:t>: Zona Amapas – Conchas Chinas, Puerto Vallarta, Jalisco. </a:t>
            </a:r>
          </a:p>
        </p:txBody>
      </p:sp>
    </p:spTree>
    <p:extLst>
      <p:ext uri="{BB962C8B-B14F-4D97-AF65-F5344CB8AC3E}">
        <p14:creationId xmlns:p14="http://schemas.microsoft.com/office/powerpoint/2010/main" val="40106753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45E426D3-8430-41C6-827F-6957841223A1}"/>
              </a:ext>
            </a:extLst>
          </p:cNvPr>
          <p:cNvSpPr>
            <a:spLocks noGrp="1"/>
          </p:cNvSpPr>
          <p:nvPr>
            <p:ph type="ftr" sz="quarter" idx="11"/>
          </p:nvPr>
        </p:nvSpPr>
        <p:spPr>
          <a:xfrm>
            <a:off x="2989995" y="6448425"/>
            <a:ext cx="3303104"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9AC1F37B-6553-4D84-AD20-393D112F2BF6}"/>
              </a:ext>
            </a:extLst>
          </p:cNvPr>
          <p:cNvSpPr>
            <a:spLocks noGrp="1"/>
          </p:cNvSpPr>
          <p:nvPr>
            <p:ph type="sldNum" sz="quarter" idx="12"/>
          </p:nvPr>
        </p:nvSpPr>
        <p:spPr>
          <a:xfrm>
            <a:off x="7010400" y="6448424"/>
            <a:ext cx="2133600" cy="365125"/>
          </a:xfrm>
        </p:spPr>
        <p:txBody>
          <a:bodyPr/>
          <a:lstStyle/>
          <a:p>
            <a:fld id="{CF5E58AE-96D2-45FC-96FE-2B21174429C3}" type="slidenum">
              <a:rPr lang="es-MX" smtClean="0"/>
              <a:t>93</a:t>
            </a:fld>
            <a:endParaRPr lang="es-MX" dirty="0"/>
          </a:p>
        </p:txBody>
      </p:sp>
      <p:sp>
        <p:nvSpPr>
          <p:cNvPr id="6" name="CuadroTexto 5">
            <a:extLst>
              <a:ext uri="{FF2B5EF4-FFF2-40B4-BE49-F238E27FC236}">
                <a16:creationId xmlns:a16="http://schemas.microsoft.com/office/drawing/2014/main" id="{8F5A3711-DEA4-4B9C-910B-2A8D8E10265C}"/>
              </a:ext>
            </a:extLst>
          </p:cNvPr>
          <p:cNvSpPr txBox="1"/>
          <p:nvPr/>
        </p:nvSpPr>
        <p:spPr>
          <a:xfrm>
            <a:off x="332840" y="1492595"/>
            <a:ext cx="4044462" cy="1477328"/>
          </a:xfrm>
          <a:prstGeom prst="rect">
            <a:avLst/>
          </a:prstGeom>
          <a:noFill/>
        </p:spPr>
        <p:txBody>
          <a:bodyPr wrap="square" rtlCol="0">
            <a:spAutoFit/>
          </a:bodyPr>
          <a:lstStyle/>
          <a:p>
            <a:pPr>
              <a:lnSpc>
                <a:spcPct val="150000"/>
              </a:lnSpc>
            </a:pPr>
            <a:r>
              <a:rPr lang="es-MX" sz="1200" b="1" dirty="0">
                <a:latin typeface="+mj-lt"/>
                <a:ea typeface="Dotum" panose="020B0503020000020004" pitchFamily="34" charset="-127"/>
                <a:cs typeface="Angsana New" panose="02020603050405020304" pitchFamily="18" charset="-34"/>
              </a:rPr>
              <a:t>TERRENO</a:t>
            </a:r>
          </a:p>
          <a:p>
            <a:r>
              <a:rPr lang="es-MX" sz="1200" dirty="0">
                <a:latin typeface="+mj-lt"/>
                <a:ea typeface="Dotum" panose="020B0503020000020004" pitchFamily="34" charset="-127"/>
                <a:cs typeface="Angsana New" panose="02020603050405020304" pitchFamily="18" charset="-34"/>
              </a:rPr>
              <a:t>Terreno propiedad del IPEJAL. </a:t>
            </a:r>
          </a:p>
          <a:p>
            <a:r>
              <a:rPr lang="es-MX" sz="1200" dirty="0">
                <a:latin typeface="+mj-lt"/>
                <a:ea typeface="Dotum" panose="020B0503020000020004" pitchFamily="34" charset="-127"/>
                <a:cs typeface="Angsana New" panose="02020603050405020304" pitchFamily="18" charset="-34"/>
              </a:rPr>
              <a:t>Superficie: 67,629 m</a:t>
            </a:r>
            <a:r>
              <a:rPr lang="es-MX" sz="1200" b="0" dirty="0">
                <a:latin typeface="+mj-lt"/>
                <a:ea typeface="Dotum" panose="020B0600000101010101" pitchFamily="34" charset="-127"/>
              </a:rPr>
              <a:t>²</a:t>
            </a:r>
            <a:r>
              <a:rPr lang="es-MX" sz="1200" dirty="0">
                <a:latin typeface="+mj-lt"/>
                <a:ea typeface="Dotum" panose="020B0600000101010101" pitchFamily="34" charset="-127"/>
              </a:rPr>
              <a:t> de la cual 46,086 </a:t>
            </a:r>
            <a:r>
              <a:rPr lang="es-MX" sz="1200" dirty="0">
                <a:latin typeface="+mj-lt"/>
                <a:ea typeface="Dotum" panose="020B0503020000020004" pitchFamily="34" charset="-127"/>
                <a:cs typeface="Angsana New" panose="02020603050405020304" pitchFamily="18" charset="-34"/>
              </a:rPr>
              <a:t>m</a:t>
            </a:r>
            <a:r>
              <a:rPr lang="es-MX" sz="1200" b="0" dirty="0">
                <a:latin typeface="+mj-lt"/>
                <a:ea typeface="Dotum" panose="020B0600000101010101" pitchFamily="34" charset="-127"/>
              </a:rPr>
              <a:t>² son de Área Natural Protegida-.</a:t>
            </a:r>
          </a:p>
          <a:p>
            <a:r>
              <a:rPr lang="es-MX" sz="1200" b="0" dirty="0">
                <a:latin typeface="+mj-lt"/>
                <a:ea typeface="Dotum" panose="020B0600000101010101" pitchFamily="34" charset="-127"/>
              </a:rPr>
              <a:t>Valuación del terreno: $85.02 mdp – Mayo 2019.</a:t>
            </a:r>
          </a:p>
          <a:p>
            <a:r>
              <a:rPr lang="es-MX" sz="1200" b="0" dirty="0">
                <a:latin typeface="+mj-lt"/>
                <a:ea typeface="Dotum" panose="020B0600000101010101" pitchFamily="34" charset="-127"/>
              </a:rPr>
              <a:t>Valor de aportación terreno: $89.27 (avalúo + </a:t>
            </a:r>
            <a:r>
              <a:rPr lang="es-MX" sz="1200" dirty="0">
                <a:latin typeface="+mj-lt"/>
                <a:ea typeface="Dotum" panose="020B0600000101010101" pitchFamily="34" charset="-127"/>
              </a:rPr>
              <a:t>5</a:t>
            </a:r>
            <a:r>
              <a:rPr lang="es-MX" sz="1200" b="0" dirty="0">
                <a:latin typeface="+mj-lt"/>
                <a:ea typeface="Dotum" panose="020B0600000101010101" pitchFamily="34" charset="-127"/>
              </a:rPr>
              <a:t>%).</a:t>
            </a:r>
          </a:p>
          <a:p>
            <a:endParaRPr lang="es-MX" sz="1200" dirty="0">
              <a:latin typeface="+mj-lt"/>
              <a:ea typeface="Dotum" panose="020B0600000101010101" pitchFamily="34" charset="-127"/>
              <a:cs typeface="Angsana New" panose="02020603050405020304" pitchFamily="18" charset="-34"/>
            </a:endParaRPr>
          </a:p>
        </p:txBody>
      </p:sp>
      <p:sp>
        <p:nvSpPr>
          <p:cNvPr id="7" name="CuadroTexto 6">
            <a:extLst>
              <a:ext uri="{FF2B5EF4-FFF2-40B4-BE49-F238E27FC236}">
                <a16:creationId xmlns:a16="http://schemas.microsoft.com/office/drawing/2014/main" id="{8E6395C8-D280-49A6-A586-247472F16142}"/>
              </a:ext>
            </a:extLst>
          </p:cNvPr>
          <p:cNvSpPr txBox="1"/>
          <p:nvPr/>
        </p:nvSpPr>
        <p:spPr>
          <a:xfrm>
            <a:off x="298143" y="3093711"/>
            <a:ext cx="4343404" cy="2677656"/>
          </a:xfrm>
          <a:prstGeom prst="rect">
            <a:avLst/>
          </a:prstGeom>
          <a:noFill/>
        </p:spPr>
        <p:txBody>
          <a:bodyPr wrap="square" rtlCol="0">
            <a:spAutoFit/>
          </a:bodyPr>
          <a:lstStyle/>
          <a:p>
            <a:pPr>
              <a:lnSpc>
                <a:spcPct val="150000"/>
              </a:lnSpc>
            </a:pPr>
            <a:r>
              <a:rPr lang="es-MX" sz="1200" b="1" dirty="0">
                <a:latin typeface="+mj-lt"/>
                <a:ea typeface="Dotum" panose="020B0600000101010101" pitchFamily="34" charset="-127"/>
              </a:rPr>
              <a:t>DESCRIPCIÓN DEL PROYECTO</a:t>
            </a:r>
            <a:endParaRPr lang="es-MX" sz="1200" dirty="0">
              <a:latin typeface="+mj-lt"/>
              <a:ea typeface="Dotum" panose="020B0600000101010101" pitchFamily="34" charset="-127"/>
            </a:endParaRPr>
          </a:p>
          <a:p>
            <a:pPr marL="171450" indent="-171450">
              <a:buFontTx/>
              <a:buChar char="-"/>
            </a:pPr>
            <a:r>
              <a:rPr lang="es-MX" sz="1200" dirty="0">
                <a:latin typeface="+mj-lt"/>
                <a:ea typeface="Dotum" panose="020B0600000101010101" pitchFamily="34" charset="-127"/>
              </a:rPr>
              <a:t>167 departamentos residenciales en 2 torres con áreas comunes propias y estacionamiento subterráneo.</a:t>
            </a:r>
          </a:p>
          <a:p>
            <a:pPr marL="171450" indent="-171450">
              <a:buFontTx/>
              <a:buChar char="-"/>
            </a:pPr>
            <a:endParaRPr lang="es-MX" sz="1200" dirty="0">
              <a:latin typeface="+mj-lt"/>
              <a:ea typeface="Dotum" panose="020B0600000101010101" pitchFamily="34" charset="-127"/>
            </a:endParaRPr>
          </a:p>
          <a:p>
            <a:pPr>
              <a:lnSpc>
                <a:spcPct val="150000"/>
              </a:lnSpc>
            </a:pPr>
            <a:r>
              <a:rPr lang="es-MX" sz="1200" b="1" dirty="0">
                <a:latin typeface="+mj-lt"/>
                <a:ea typeface="Dotum" panose="020B0600000101010101" pitchFamily="34" charset="-127"/>
              </a:rPr>
              <a:t>PROPUESTA DE NEGOCIO</a:t>
            </a:r>
          </a:p>
          <a:p>
            <a:pPr algn="just"/>
            <a:r>
              <a:rPr lang="es-MX" sz="1200" dirty="0">
                <a:latin typeface="+mj-lt"/>
                <a:ea typeface="Dotum" panose="020B0600000101010101" pitchFamily="34" charset="-127"/>
              </a:rPr>
              <a:t>IPEJAL recibe el 33% de los 16,199 M2 vendibles del desarrollo total con valor estimado aprox. De 10.7 millones de USD como contraprestación al mes 26 de la aportación del terreno y del capital líquido de $70 mdp. El precio de arranque fijado de por mt2 vendible es de USD$2,000.00.</a:t>
            </a:r>
          </a:p>
          <a:p>
            <a:pPr algn="just"/>
            <a:r>
              <a:rPr lang="es-MX" sz="1200" dirty="0">
                <a:latin typeface="+mj-lt"/>
                <a:ea typeface="Dotum" panose="020B0600000101010101" pitchFamily="34" charset="-127"/>
              </a:rPr>
              <a:t>El desarrollador aportará al proyecto en flujo y/o especie aprox. $572 mdp como planeación, operación, comercialización, administración y demás gastos.</a:t>
            </a:r>
          </a:p>
        </p:txBody>
      </p:sp>
      <p:graphicFrame>
        <p:nvGraphicFramePr>
          <p:cNvPr id="8" name="Tabla 7">
            <a:extLst>
              <a:ext uri="{FF2B5EF4-FFF2-40B4-BE49-F238E27FC236}">
                <a16:creationId xmlns:a16="http://schemas.microsoft.com/office/drawing/2014/main" id="{AEDC2463-33CA-4EFF-8AD0-02ABB2547E86}"/>
              </a:ext>
            </a:extLst>
          </p:cNvPr>
          <p:cNvGraphicFramePr>
            <a:graphicFrameLocks noGrp="1"/>
          </p:cNvGraphicFramePr>
          <p:nvPr>
            <p:extLst>
              <p:ext uri="{D42A27DB-BD31-4B8C-83A1-F6EECF244321}">
                <p14:modId xmlns:p14="http://schemas.microsoft.com/office/powerpoint/2010/main" val="659199164"/>
              </p:ext>
            </p:extLst>
          </p:nvPr>
        </p:nvGraphicFramePr>
        <p:xfrm>
          <a:off x="4923951" y="1216222"/>
          <a:ext cx="3977782" cy="960120"/>
        </p:xfrm>
        <a:graphic>
          <a:graphicData uri="http://schemas.openxmlformats.org/drawingml/2006/table">
            <a:tbl>
              <a:tblPr firstRow="1" bandRow="1">
                <a:tableStyleId>{0505E3EF-67EA-436B-97B2-0124C06EBD24}</a:tableStyleId>
              </a:tblPr>
              <a:tblGrid>
                <a:gridCol w="2144541">
                  <a:extLst>
                    <a:ext uri="{9D8B030D-6E8A-4147-A177-3AD203B41FA5}">
                      <a16:colId xmlns:a16="http://schemas.microsoft.com/office/drawing/2014/main" val="4166936187"/>
                    </a:ext>
                  </a:extLst>
                </a:gridCol>
                <a:gridCol w="1833241">
                  <a:extLst>
                    <a:ext uri="{9D8B030D-6E8A-4147-A177-3AD203B41FA5}">
                      <a16:colId xmlns:a16="http://schemas.microsoft.com/office/drawing/2014/main" val="260566858"/>
                    </a:ext>
                  </a:extLst>
                </a:gridCol>
              </a:tblGrid>
              <a:tr h="278130">
                <a:tc>
                  <a:txBody>
                    <a:bodyPr/>
                    <a:lstStyle/>
                    <a:p>
                      <a:r>
                        <a:rPr lang="es-MX" sz="1100" b="0" dirty="0">
                          <a:latin typeface="+mj-lt"/>
                          <a:ea typeface="Dotum" panose="020B0600000101010101" pitchFamily="34" charset="-127"/>
                        </a:rPr>
                        <a:t>TIR Finanzas IPEJAL:</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21.47%</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83191771"/>
                  </a:ext>
                </a:extLst>
              </a:tr>
              <a:tr h="278130">
                <a:tc>
                  <a:txBody>
                    <a:bodyPr/>
                    <a:lstStyle/>
                    <a:p>
                      <a:r>
                        <a:rPr lang="es-MX" sz="1100" b="0" dirty="0">
                          <a:latin typeface="+mj-lt"/>
                          <a:ea typeface="Dotum" panose="020B0600000101010101" pitchFamily="34" charset="-127"/>
                        </a:rPr>
                        <a:t>Participación IPEJAL:</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latin typeface="+mj-lt"/>
                          <a:ea typeface="Dotum" panose="020B0600000101010101" pitchFamily="34" charset="-127"/>
                        </a:rPr>
                        <a:t>33% de m² vendibles al mes 26</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3540872"/>
                  </a:ext>
                </a:extLst>
              </a:tr>
              <a:tr h="278130">
                <a:tc>
                  <a:txBody>
                    <a:bodyPr/>
                    <a:lstStyle/>
                    <a:p>
                      <a:r>
                        <a:rPr lang="es-MX" sz="1100" b="0" dirty="0">
                          <a:latin typeface="+mj-lt"/>
                          <a:ea typeface="Dotum" panose="020B0600000101010101" pitchFamily="34" charset="-127"/>
                        </a:rPr>
                        <a:t>Plazo en meses: </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26</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1385167822"/>
                  </a:ext>
                </a:extLst>
              </a:tr>
            </a:tbl>
          </a:graphicData>
        </a:graphic>
      </p:graphicFrame>
      <p:graphicFrame>
        <p:nvGraphicFramePr>
          <p:cNvPr id="9" name="Tabla 8">
            <a:extLst>
              <a:ext uri="{FF2B5EF4-FFF2-40B4-BE49-F238E27FC236}">
                <a16:creationId xmlns:a16="http://schemas.microsoft.com/office/drawing/2014/main" id="{C32C7DA5-A49A-4603-92CF-B71A35122AE1}"/>
              </a:ext>
            </a:extLst>
          </p:cNvPr>
          <p:cNvGraphicFramePr>
            <a:graphicFrameLocks noGrp="1"/>
          </p:cNvGraphicFramePr>
          <p:nvPr>
            <p:extLst>
              <p:ext uri="{D42A27DB-BD31-4B8C-83A1-F6EECF244321}">
                <p14:modId xmlns:p14="http://schemas.microsoft.com/office/powerpoint/2010/main" val="2219669696"/>
              </p:ext>
            </p:extLst>
          </p:nvPr>
        </p:nvGraphicFramePr>
        <p:xfrm>
          <a:off x="4923950" y="2415932"/>
          <a:ext cx="3977781" cy="1107996"/>
        </p:xfrm>
        <a:graphic>
          <a:graphicData uri="http://schemas.openxmlformats.org/drawingml/2006/table">
            <a:tbl>
              <a:tblPr firstRow="1" bandRow="1">
                <a:tableStyleId>{0505E3EF-67EA-436B-97B2-0124C06EBD24}</a:tableStyleId>
              </a:tblPr>
              <a:tblGrid>
                <a:gridCol w="2740249">
                  <a:extLst>
                    <a:ext uri="{9D8B030D-6E8A-4147-A177-3AD203B41FA5}">
                      <a16:colId xmlns:a16="http://schemas.microsoft.com/office/drawing/2014/main" val="11689055"/>
                    </a:ext>
                  </a:extLst>
                </a:gridCol>
                <a:gridCol w="1237532">
                  <a:extLst>
                    <a:ext uri="{9D8B030D-6E8A-4147-A177-3AD203B41FA5}">
                      <a16:colId xmlns:a16="http://schemas.microsoft.com/office/drawing/2014/main" val="777673285"/>
                    </a:ext>
                  </a:extLst>
                </a:gridCol>
              </a:tblGrid>
              <a:tr h="276999">
                <a:tc>
                  <a:txBody>
                    <a:bodyPr/>
                    <a:lstStyle/>
                    <a:p>
                      <a:r>
                        <a:rPr lang="es-MX" sz="1100" b="0" dirty="0">
                          <a:latin typeface="+mj-lt"/>
                          <a:ea typeface="Dotum" panose="020B0600000101010101" pitchFamily="34" charset="-127"/>
                        </a:rPr>
                        <a:t>Aportación en especie IPEJAL (terreno)</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67,629 m²</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769420141"/>
                  </a:ext>
                </a:extLst>
              </a:tr>
              <a:tr h="276999">
                <a:tc>
                  <a:txBody>
                    <a:bodyPr/>
                    <a:lstStyle/>
                    <a:p>
                      <a:r>
                        <a:rPr lang="es-MX" sz="1100" b="0" dirty="0">
                          <a:latin typeface="+mj-lt"/>
                          <a:ea typeface="Dotum" panose="020B0600000101010101" pitchFamily="34" charset="-127"/>
                        </a:rPr>
                        <a:t>Aportación en especie MDP (valor)</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latin typeface="+mj-lt"/>
                          <a:ea typeface="Dotum" panose="020B0600000101010101" pitchFamily="34" charset="-127"/>
                        </a:rPr>
                        <a:t>$89.28</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49391820"/>
                  </a:ext>
                </a:extLst>
              </a:tr>
              <a:tr h="276999">
                <a:tc>
                  <a:txBody>
                    <a:bodyPr/>
                    <a:lstStyle/>
                    <a:p>
                      <a:r>
                        <a:rPr lang="es-MX" sz="1100" b="0" dirty="0">
                          <a:latin typeface="+mj-lt"/>
                          <a:ea typeface="Dotum" panose="020B0600000101010101" pitchFamily="34" charset="-127"/>
                        </a:rPr>
                        <a:t>Aportación en capital MDP IPEJAL</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tc>
                  <a:txBody>
                    <a:bodyPr/>
                    <a:lstStyle/>
                    <a:p>
                      <a:pPr algn="r"/>
                      <a:r>
                        <a:rPr lang="es-MX" sz="1100" b="0" dirty="0">
                          <a:latin typeface="+mj-lt"/>
                          <a:ea typeface="Dotum" panose="020B0600000101010101" pitchFamily="34" charset="-127"/>
                        </a:rPr>
                        <a:t>$70.00</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4B9D9"/>
                    </a:solidFill>
                  </a:tcPr>
                </a:tc>
                <a:extLst>
                  <a:ext uri="{0D108BD9-81ED-4DB2-BD59-A6C34878D82A}">
                    <a16:rowId xmlns:a16="http://schemas.microsoft.com/office/drawing/2014/main" val="2077641123"/>
                  </a:ext>
                </a:extLst>
              </a:tr>
              <a:tr h="276999">
                <a:tc>
                  <a:txBody>
                    <a:bodyPr/>
                    <a:lstStyle/>
                    <a:p>
                      <a:r>
                        <a:rPr lang="es-MX" sz="1100" b="0" dirty="0">
                          <a:latin typeface="+mj-lt"/>
                          <a:ea typeface="Dotum" panose="020B0600000101010101" pitchFamily="34" charset="-127"/>
                        </a:rPr>
                        <a:t>Aportación total IPEJAL MDP</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MX" sz="1100" b="0" dirty="0">
                          <a:latin typeface="+mj-lt"/>
                          <a:ea typeface="Dotum" panose="020B0600000101010101" pitchFamily="34" charset="-127"/>
                        </a:rPr>
                        <a:t>$159.28</a:t>
                      </a:r>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0279011"/>
                  </a:ext>
                </a:extLst>
              </a:tr>
            </a:tbl>
          </a:graphicData>
        </a:graphic>
      </p:graphicFrame>
      <p:sp>
        <p:nvSpPr>
          <p:cNvPr id="10" name="CuadroTexto 9">
            <a:extLst>
              <a:ext uri="{FF2B5EF4-FFF2-40B4-BE49-F238E27FC236}">
                <a16:creationId xmlns:a16="http://schemas.microsoft.com/office/drawing/2014/main" id="{BE2F7334-933E-4815-AFE1-D729BA2E6FC4}"/>
              </a:ext>
            </a:extLst>
          </p:cNvPr>
          <p:cNvSpPr txBox="1"/>
          <p:nvPr/>
        </p:nvSpPr>
        <p:spPr>
          <a:xfrm>
            <a:off x="4827255" y="852545"/>
            <a:ext cx="2808666" cy="276999"/>
          </a:xfrm>
          <a:prstGeom prst="rect">
            <a:avLst/>
          </a:prstGeom>
          <a:noFill/>
        </p:spPr>
        <p:txBody>
          <a:bodyPr wrap="square">
            <a:spAutoFit/>
          </a:bodyPr>
          <a:lstStyle/>
          <a:p>
            <a:r>
              <a:rPr lang="es-MX" sz="1200" b="1" dirty="0">
                <a:latin typeface="+mj-lt"/>
                <a:ea typeface="Dotum" panose="020B0600000101010101" pitchFamily="34" charset="-127"/>
              </a:rPr>
              <a:t>INDICADORES FINANANCIEROS</a:t>
            </a:r>
          </a:p>
        </p:txBody>
      </p:sp>
      <p:sp>
        <p:nvSpPr>
          <p:cNvPr id="11" name="CuadroTexto 10">
            <a:extLst>
              <a:ext uri="{FF2B5EF4-FFF2-40B4-BE49-F238E27FC236}">
                <a16:creationId xmlns:a16="http://schemas.microsoft.com/office/drawing/2014/main" id="{E489E3B3-684B-4C38-89DE-88977530E462}"/>
              </a:ext>
            </a:extLst>
          </p:cNvPr>
          <p:cNvSpPr txBox="1"/>
          <p:nvPr/>
        </p:nvSpPr>
        <p:spPr>
          <a:xfrm>
            <a:off x="281603" y="760212"/>
            <a:ext cx="4141160" cy="738664"/>
          </a:xfrm>
          <a:prstGeom prst="rect">
            <a:avLst/>
          </a:prstGeom>
          <a:noFill/>
        </p:spPr>
        <p:txBody>
          <a:bodyPr wrap="square" rtlCol="0">
            <a:spAutoFit/>
          </a:bodyPr>
          <a:lstStyle/>
          <a:p>
            <a:pPr>
              <a:lnSpc>
                <a:spcPct val="150000"/>
              </a:lnSpc>
            </a:pPr>
            <a:r>
              <a:rPr lang="es-MX" sz="1200" b="1" dirty="0">
                <a:latin typeface="+mj-lt"/>
                <a:ea typeface="Dotum" panose="020B0503020000020004" pitchFamily="34" charset="-127"/>
                <a:cs typeface="Angsana New" panose="02020603050405020304" pitchFamily="18" charset="-34"/>
              </a:rPr>
              <a:t>TIPO DE PROYETO PARA IPEJAL</a:t>
            </a:r>
          </a:p>
          <a:p>
            <a:r>
              <a:rPr lang="es-MX" sz="1200" dirty="0">
                <a:latin typeface="+mj-lt"/>
                <a:ea typeface="Dotum" panose="020B0503020000020004" pitchFamily="34" charset="-127"/>
                <a:cs typeface="Angsana New" panose="02020603050405020304" pitchFamily="18" charset="-34"/>
              </a:rPr>
              <a:t>Aportación de terreno y capital líquido para proyecto inmobiliario habitacional en venta.</a:t>
            </a:r>
          </a:p>
        </p:txBody>
      </p:sp>
      <p:sp>
        <p:nvSpPr>
          <p:cNvPr id="12" name="CuadroTexto 11">
            <a:extLst>
              <a:ext uri="{FF2B5EF4-FFF2-40B4-BE49-F238E27FC236}">
                <a16:creationId xmlns:a16="http://schemas.microsoft.com/office/drawing/2014/main" id="{9F4C29CC-7ED5-462E-AF25-708F38C2360C}"/>
              </a:ext>
            </a:extLst>
          </p:cNvPr>
          <p:cNvSpPr txBox="1"/>
          <p:nvPr/>
        </p:nvSpPr>
        <p:spPr>
          <a:xfrm>
            <a:off x="4923951" y="3685480"/>
            <a:ext cx="3977782" cy="1846659"/>
          </a:xfrm>
          <a:prstGeom prst="rect">
            <a:avLst/>
          </a:prstGeom>
          <a:noFill/>
        </p:spPr>
        <p:txBody>
          <a:bodyPr wrap="square" rtlCol="0">
            <a:spAutoFit/>
          </a:bodyPr>
          <a:lstStyle/>
          <a:p>
            <a:pPr algn="just">
              <a:lnSpc>
                <a:spcPct val="150000"/>
              </a:lnSpc>
            </a:pPr>
            <a:r>
              <a:rPr lang="es-MX" sz="1200" b="1" dirty="0">
                <a:latin typeface="+mj-lt"/>
                <a:ea typeface="Dotum" panose="020B0503020000020004" pitchFamily="34" charset="-127"/>
                <a:cs typeface="Angsana New" panose="02020603050405020304" pitchFamily="18" charset="-34"/>
              </a:rPr>
              <a:t>VIABILIDAD DEL PROYECTO</a:t>
            </a:r>
          </a:p>
          <a:p>
            <a:pPr algn="just"/>
            <a:r>
              <a:rPr lang="es-MX" sz="1200" dirty="0">
                <a:latin typeface="+mj-lt"/>
                <a:ea typeface="Dotum" panose="020B0503020000020004" pitchFamily="34" charset="-127"/>
                <a:cs typeface="Angsana New" panose="02020603050405020304" pitchFamily="18" charset="-34"/>
              </a:rPr>
              <a:t>Se sugiere presentar en Consejo Directivo, ya que es un proyecto con retorno a mediano plazo y la TIR es superior al 20%, debido a la ubicación del proyecto su valuación estaría dolarizada por lo que podría traer mayores ganancias a IPEJAL de las proyectadas, la demanda es constante en el mercado inmobiliario turístico de la zona, la empresa cuenta con la experiencia y trayectoria en el desarrollo de proyectos similares en la costa.</a:t>
            </a:r>
          </a:p>
        </p:txBody>
      </p:sp>
      <p:sp>
        <p:nvSpPr>
          <p:cNvPr id="13" name="CuadroTexto 12">
            <a:extLst>
              <a:ext uri="{FF2B5EF4-FFF2-40B4-BE49-F238E27FC236}">
                <a16:creationId xmlns:a16="http://schemas.microsoft.com/office/drawing/2014/main" id="{6E1E4582-CB50-4502-A909-7B7DD5747625}"/>
              </a:ext>
            </a:extLst>
          </p:cNvPr>
          <p:cNvSpPr txBox="1"/>
          <p:nvPr/>
        </p:nvSpPr>
        <p:spPr>
          <a:xfrm>
            <a:off x="3184206" y="128033"/>
            <a:ext cx="2808666" cy="369332"/>
          </a:xfrm>
          <a:prstGeom prst="rect">
            <a:avLst/>
          </a:prstGeom>
          <a:noFill/>
        </p:spPr>
        <p:txBody>
          <a:bodyPr wrap="square">
            <a:spAutoFit/>
          </a:bodyPr>
          <a:lstStyle/>
          <a:p>
            <a:pPr algn="ctr"/>
            <a:r>
              <a:rPr lang="es-MX" dirty="0">
                <a:solidFill>
                  <a:schemeClr val="bg1"/>
                </a:solidFill>
                <a:latin typeface="+mj-lt"/>
                <a:ea typeface="Dotum" panose="020B0600000101010101" pitchFamily="34" charset="-127"/>
              </a:rPr>
              <a:t>PROYECTO AMAPAS</a:t>
            </a:r>
          </a:p>
        </p:txBody>
      </p:sp>
    </p:spTree>
    <p:extLst>
      <p:ext uri="{BB962C8B-B14F-4D97-AF65-F5344CB8AC3E}">
        <p14:creationId xmlns:p14="http://schemas.microsoft.com/office/powerpoint/2010/main" val="29829502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251791" y="2693987"/>
            <a:ext cx="5742296" cy="1470025"/>
          </a:xfrm>
        </p:spPr>
        <p:txBody>
          <a:bodyPr/>
          <a:lstStyle/>
          <a:p>
            <a:pPr algn="l"/>
            <a:r>
              <a:rPr lang="es-MX" dirty="0"/>
              <a:t>9. Asuntos Varios</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dirty="0"/>
              <a:t>Sesión Ordinaria 04/2021 del 29 de abril de 2021</a:t>
            </a:r>
            <a:endParaRPr lang="en-US"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94</a:t>
            </a:fld>
            <a:endParaRPr lang="en-US" dirty="0"/>
          </a:p>
        </p:txBody>
      </p:sp>
    </p:spTree>
    <p:extLst>
      <p:ext uri="{BB962C8B-B14F-4D97-AF65-F5344CB8AC3E}">
        <p14:creationId xmlns:p14="http://schemas.microsoft.com/office/powerpoint/2010/main" val="26211021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5812990B-58AF-476E-9F31-37183CF06590}"/>
              </a:ext>
            </a:extLst>
          </p:cNvPr>
          <p:cNvSpPr>
            <a:spLocks noGrp="1"/>
          </p:cNvSpPr>
          <p:nvPr>
            <p:ph type="sldNum" sz="quarter" idx="4"/>
          </p:nvPr>
        </p:nvSpPr>
        <p:spPr/>
        <p:txBody>
          <a:bodyPr/>
          <a:lstStyle/>
          <a:p>
            <a:fld id="{08DCC1CA-BC64-9342-9FC6-0A703FD15379}" type="slidenum">
              <a:rPr lang="en-US" smtClean="0"/>
              <a:pPr/>
              <a:t>95</a:t>
            </a:fld>
            <a:endParaRPr lang="en-US" dirty="0"/>
          </a:p>
        </p:txBody>
      </p:sp>
      <p:sp>
        <p:nvSpPr>
          <p:cNvPr id="2" name="Título 1">
            <a:extLst>
              <a:ext uri="{FF2B5EF4-FFF2-40B4-BE49-F238E27FC236}">
                <a16:creationId xmlns:a16="http://schemas.microsoft.com/office/drawing/2014/main" id="{D0BB7834-4D8C-469B-AC5E-3AA7FEE2AB83}"/>
              </a:ext>
            </a:extLst>
          </p:cNvPr>
          <p:cNvSpPr>
            <a:spLocks noGrp="1"/>
          </p:cNvSpPr>
          <p:nvPr>
            <p:ph type="title"/>
          </p:nvPr>
        </p:nvSpPr>
        <p:spPr/>
        <p:txBody>
          <a:bodyPr/>
          <a:lstStyle/>
          <a:p>
            <a:r>
              <a:rPr lang="es-MX" dirty="0"/>
              <a:t>Asuntos Varios</a:t>
            </a:r>
          </a:p>
        </p:txBody>
      </p:sp>
      <p:sp>
        <p:nvSpPr>
          <p:cNvPr id="9" name="Marcador de pie de página 8">
            <a:extLst>
              <a:ext uri="{FF2B5EF4-FFF2-40B4-BE49-F238E27FC236}">
                <a16:creationId xmlns:a16="http://schemas.microsoft.com/office/drawing/2014/main" id="{372493E9-3922-43F3-A4EB-FEB344405976}"/>
              </a:ext>
            </a:extLst>
          </p:cNvPr>
          <p:cNvSpPr>
            <a:spLocks noGrp="1"/>
          </p:cNvSpPr>
          <p:nvPr>
            <p:ph type="ftr" sz="quarter" idx="3"/>
          </p:nvPr>
        </p:nvSpPr>
        <p:spPr/>
        <p:txBody>
          <a:bodyPr/>
          <a:lstStyle/>
          <a:p>
            <a:r>
              <a:rPr lang="es-MX" dirty="0"/>
              <a:t>Sesión Ordinaria 04/2021 del 29 de abril de 2021</a:t>
            </a:r>
          </a:p>
        </p:txBody>
      </p:sp>
      <p:sp>
        <p:nvSpPr>
          <p:cNvPr id="8" name="Marcador de texto 7">
            <a:extLst>
              <a:ext uri="{FF2B5EF4-FFF2-40B4-BE49-F238E27FC236}">
                <a16:creationId xmlns:a16="http://schemas.microsoft.com/office/drawing/2014/main" id="{B40813A5-8BF1-455C-A950-07A3B50CA831}"/>
              </a:ext>
            </a:extLst>
          </p:cNvPr>
          <p:cNvSpPr>
            <a:spLocks noGrp="1"/>
          </p:cNvSpPr>
          <p:nvPr>
            <p:ph type="body" sz="quarter" idx="4294967295"/>
          </p:nvPr>
        </p:nvSpPr>
        <p:spPr>
          <a:xfrm>
            <a:off x="169250" y="1196332"/>
            <a:ext cx="8321675" cy="4603750"/>
          </a:xfrm>
        </p:spPr>
        <p:txBody>
          <a:bodyPr/>
          <a:lstStyle/>
          <a:p>
            <a:pPr marL="457135" indent="-457135" eaLnBrk="0" hangingPunct="0">
              <a:spcAft>
                <a:spcPct val="20000"/>
              </a:spcAft>
              <a:buFont typeface="+mj-lt"/>
              <a:buAutoNum type="romanUcPeriod"/>
              <a:defRPr/>
            </a:pPr>
            <a:r>
              <a:rPr lang="es-ES" dirty="0">
                <a:solidFill>
                  <a:schemeClr val="tx1">
                    <a:lumMod val="85000"/>
                    <a:lumOff val="15000"/>
                  </a:schemeClr>
                </a:solidFill>
              </a:rPr>
              <a:t>Solicitud de Adecuaciones Presupuestales</a:t>
            </a:r>
          </a:p>
          <a:p>
            <a:pPr marL="457135" indent="-457135" eaLnBrk="0" hangingPunct="0">
              <a:spcAft>
                <a:spcPct val="20000"/>
              </a:spcAft>
              <a:buFont typeface="+mj-lt"/>
              <a:buAutoNum type="romanUcPeriod"/>
              <a:defRPr/>
            </a:pPr>
            <a:endParaRPr lang="es-ES" dirty="0">
              <a:solidFill>
                <a:schemeClr val="tx1">
                  <a:lumMod val="85000"/>
                  <a:lumOff val="15000"/>
                </a:schemeClr>
              </a:solidFill>
            </a:endParaRPr>
          </a:p>
          <a:p>
            <a:pPr marL="457135" indent="-457135" eaLnBrk="0" hangingPunct="0">
              <a:spcAft>
                <a:spcPct val="20000"/>
              </a:spcAft>
              <a:buFont typeface="+mj-lt"/>
              <a:buAutoNum type="romanUcPeriod"/>
              <a:defRPr/>
            </a:pPr>
            <a:r>
              <a:rPr lang="es-ES" dirty="0">
                <a:solidFill>
                  <a:schemeClr val="tx1">
                    <a:lumMod val="85000"/>
                    <a:lumOff val="15000"/>
                  </a:schemeClr>
                </a:solidFill>
              </a:rPr>
              <a:t>Comparativo de Prestamos IPEJAL vs Mercado Abierto</a:t>
            </a:r>
            <a:endParaRPr lang="es-MX" dirty="0">
              <a:solidFill>
                <a:schemeClr val="tx1">
                  <a:lumMod val="85000"/>
                  <a:lumOff val="15000"/>
                </a:schemeClr>
              </a:solidFill>
            </a:endParaRPr>
          </a:p>
          <a:p>
            <a:pPr marL="457135" indent="-457135" eaLnBrk="0" hangingPunct="0">
              <a:spcAft>
                <a:spcPct val="20000"/>
              </a:spcAft>
              <a:buFont typeface="+mj-lt"/>
              <a:buAutoNum type="romanUcPeriod"/>
              <a:defRPr/>
            </a:pPr>
            <a:endParaRPr lang="es-MX" dirty="0">
              <a:solidFill>
                <a:schemeClr val="tx1">
                  <a:lumMod val="85000"/>
                  <a:lumOff val="15000"/>
                </a:schemeClr>
              </a:solidFill>
            </a:endParaRPr>
          </a:p>
          <a:p>
            <a:pPr marL="457135" indent="-457135" eaLnBrk="0" hangingPunct="0">
              <a:spcAft>
                <a:spcPct val="20000"/>
              </a:spcAft>
              <a:buFont typeface="+mj-lt"/>
              <a:buAutoNum type="romanUcPeriod"/>
              <a:defRPr/>
            </a:pPr>
            <a:r>
              <a:rPr lang="es-MX" dirty="0">
                <a:solidFill>
                  <a:schemeClr val="tx1">
                    <a:lumMod val="85000"/>
                    <a:lumOff val="15000"/>
                  </a:schemeClr>
                </a:solidFill>
              </a:rPr>
              <a:t>Informe de Actividades del Órgano Interno de Control 2020 </a:t>
            </a:r>
          </a:p>
          <a:p>
            <a:pPr marL="457135" indent="-457135" eaLnBrk="0" hangingPunct="0">
              <a:spcAft>
                <a:spcPct val="20000"/>
              </a:spcAft>
              <a:buFont typeface="+mj-lt"/>
              <a:buAutoNum type="romanUcPeriod"/>
              <a:defRPr/>
            </a:pPr>
            <a:endParaRPr lang="es-MX" dirty="0">
              <a:solidFill>
                <a:schemeClr val="tx1">
                  <a:lumMod val="85000"/>
                  <a:lumOff val="15000"/>
                </a:schemeClr>
              </a:solidFill>
            </a:endParaRPr>
          </a:p>
        </p:txBody>
      </p:sp>
      <p:pic>
        <p:nvPicPr>
          <p:cNvPr id="6" name="Imagen 5">
            <a:hlinkClick r:id="rId2" action="ppaction://hlinkfile"/>
            <a:extLst>
              <a:ext uri="{FF2B5EF4-FFF2-40B4-BE49-F238E27FC236}">
                <a16:creationId xmlns:a16="http://schemas.microsoft.com/office/drawing/2014/main" id="{14E53E59-9D0C-4156-A583-C1421868D244}"/>
              </a:ext>
            </a:extLst>
          </p:cNvPr>
          <p:cNvPicPr>
            <a:picLocks noChangeAspect="1"/>
          </p:cNvPicPr>
          <p:nvPr/>
        </p:nvPicPr>
        <p:blipFill>
          <a:blip r:embed="rId3"/>
          <a:stretch>
            <a:fillRect/>
          </a:stretch>
        </p:blipFill>
        <p:spPr>
          <a:xfrm>
            <a:off x="8425666" y="3177625"/>
            <a:ext cx="396274" cy="402371"/>
          </a:xfrm>
          <a:prstGeom prst="rect">
            <a:avLst/>
          </a:prstGeom>
        </p:spPr>
      </p:pic>
      <p:sp>
        <p:nvSpPr>
          <p:cNvPr id="10" name="17 CuadroTexto">
            <a:extLst>
              <a:ext uri="{FF2B5EF4-FFF2-40B4-BE49-F238E27FC236}">
                <a16:creationId xmlns:a16="http://schemas.microsoft.com/office/drawing/2014/main" id="{30C81C3D-C1B3-4680-A3B9-4DC3A8A3CDDA}"/>
              </a:ext>
            </a:extLst>
          </p:cNvPr>
          <p:cNvSpPr txBox="1"/>
          <p:nvPr/>
        </p:nvSpPr>
        <p:spPr>
          <a:xfrm>
            <a:off x="8247707" y="3678285"/>
            <a:ext cx="815931"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000" b="1" i="0" u="none" strike="noStrike" kern="1200" cap="none" spc="0" normalizeH="0" baseline="0" noProof="0" dirty="0">
                <a:ln>
                  <a:noFill/>
                </a:ln>
                <a:solidFill>
                  <a:prstClr val="white">
                    <a:lumMod val="50000"/>
                  </a:prstClr>
                </a:solidFill>
                <a:effectLst/>
                <a:uLnTx/>
                <a:uFillTx/>
                <a:latin typeface="Candara"/>
                <a:ea typeface="+mn-ea"/>
                <a:cs typeface="+mn-cs"/>
              </a:rPr>
              <a:t>Informe</a:t>
            </a:r>
          </a:p>
        </p:txBody>
      </p:sp>
      <p:pic>
        <p:nvPicPr>
          <p:cNvPr id="11" name="Imagen 10">
            <a:hlinkClick r:id="rId4" action="ppaction://hlinkfile"/>
            <a:extLst>
              <a:ext uri="{FF2B5EF4-FFF2-40B4-BE49-F238E27FC236}">
                <a16:creationId xmlns:a16="http://schemas.microsoft.com/office/drawing/2014/main" id="{C25E4EB7-7196-40E5-AEA0-97A7796909BA}"/>
              </a:ext>
            </a:extLst>
          </p:cNvPr>
          <p:cNvPicPr>
            <a:picLocks noChangeAspect="1"/>
          </p:cNvPicPr>
          <p:nvPr/>
        </p:nvPicPr>
        <p:blipFill>
          <a:blip r:embed="rId3"/>
          <a:stretch>
            <a:fillRect/>
          </a:stretch>
        </p:blipFill>
        <p:spPr>
          <a:xfrm>
            <a:off x="8425666" y="2040606"/>
            <a:ext cx="396274" cy="402371"/>
          </a:xfrm>
          <a:prstGeom prst="rect">
            <a:avLst/>
          </a:prstGeom>
        </p:spPr>
      </p:pic>
      <p:sp>
        <p:nvSpPr>
          <p:cNvPr id="12" name="17 CuadroTexto">
            <a:extLst>
              <a:ext uri="{FF2B5EF4-FFF2-40B4-BE49-F238E27FC236}">
                <a16:creationId xmlns:a16="http://schemas.microsoft.com/office/drawing/2014/main" id="{AF75AF90-59DA-4C2B-8A06-2713843D51E1}"/>
              </a:ext>
            </a:extLst>
          </p:cNvPr>
          <p:cNvSpPr txBox="1"/>
          <p:nvPr/>
        </p:nvSpPr>
        <p:spPr>
          <a:xfrm>
            <a:off x="8247707" y="2541266"/>
            <a:ext cx="815931"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000" b="1" i="0" u="none" strike="noStrike" kern="1200" cap="none" spc="0" normalizeH="0" baseline="0" noProof="0" dirty="0">
                <a:ln>
                  <a:noFill/>
                </a:ln>
                <a:solidFill>
                  <a:prstClr val="white">
                    <a:lumMod val="50000"/>
                  </a:prstClr>
                </a:solidFill>
                <a:effectLst/>
                <a:uLnTx/>
                <a:uFillTx/>
                <a:latin typeface="Candara"/>
                <a:ea typeface="+mn-ea"/>
                <a:cs typeface="+mn-cs"/>
              </a:rPr>
              <a:t>Informe</a:t>
            </a:r>
          </a:p>
        </p:txBody>
      </p:sp>
    </p:spTree>
    <p:extLst>
      <p:ext uri="{BB962C8B-B14F-4D97-AF65-F5344CB8AC3E}">
        <p14:creationId xmlns:p14="http://schemas.microsoft.com/office/powerpoint/2010/main" val="394064631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82EC4B48-ED3D-4593-AB99-AA075EEF8C10}"/>
              </a:ext>
            </a:extLst>
          </p:cNvPr>
          <p:cNvSpPr>
            <a:spLocks noGrp="1"/>
          </p:cNvSpPr>
          <p:nvPr>
            <p:ph type="body" sz="quarter" idx="15"/>
          </p:nvPr>
        </p:nvSpPr>
        <p:spPr>
          <a:xfrm>
            <a:off x="566827" y="2965819"/>
            <a:ext cx="4611197" cy="1588970"/>
          </a:xfrm>
        </p:spPr>
        <p:txBody>
          <a:bodyPr>
            <a:normAutofit/>
          </a:bodyPr>
          <a:lstStyle/>
          <a:p>
            <a:r>
              <a:rPr lang="es-MX" sz="3200" dirty="0">
                <a:solidFill>
                  <a:schemeClr val="accent1">
                    <a:lumMod val="50000"/>
                  </a:schemeClr>
                </a:solidFill>
              </a:rPr>
              <a:t>Solicitud de Adecuaciones Presupuestales</a:t>
            </a:r>
          </a:p>
        </p:txBody>
      </p:sp>
      <p:sp>
        <p:nvSpPr>
          <p:cNvPr id="3" name="Marcador de número de diapositiva 2">
            <a:extLst>
              <a:ext uri="{FF2B5EF4-FFF2-40B4-BE49-F238E27FC236}">
                <a16:creationId xmlns:a16="http://schemas.microsoft.com/office/drawing/2014/main" id="{A3BBF515-C2AB-45C5-A840-FFF379B9ED87}"/>
              </a:ext>
            </a:extLst>
          </p:cNvPr>
          <p:cNvSpPr>
            <a:spLocks noGrp="1"/>
          </p:cNvSpPr>
          <p:nvPr>
            <p:ph type="sldNum" sz="quarter" idx="4"/>
          </p:nvPr>
        </p:nvSpPr>
        <p:spPr/>
        <p:txBody>
          <a:bodyPr/>
          <a:lstStyle/>
          <a:p>
            <a:fld id="{08DCC1CA-BC64-9342-9FC6-0A703FD15379}" type="slidenum">
              <a:rPr lang="en-US" smtClean="0"/>
              <a:pPr/>
              <a:t>96</a:t>
            </a:fld>
            <a:endParaRPr lang="en-US" dirty="0"/>
          </a:p>
        </p:txBody>
      </p:sp>
      <p:sp>
        <p:nvSpPr>
          <p:cNvPr id="4" name="Título 3">
            <a:extLst>
              <a:ext uri="{FF2B5EF4-FFF2-40B4-BE49-F238E27FC236}">
                <a16:creationId xmlns:a16="http://schemas.microsoft.com/office/drawing/2014/main" id="{169A972E-CFBE-482F-B46C-1973D78C967C}"/>
              </a:ext>
            </a:extLst>
          </p:cNvPr>
          <p:cNvSpPr>
            <a:spLocks noGrp="1"/>
          </p:cNvSpPr>
          <p:nvPr>
            <p:ph type="title"/>
          </p:nvPr>
        </p:nvSpPr>
        <p:spPr/>
        <p:txBody>
          <a:bodyPr/>
          <a:lstStyle/>
          <a:p>
            <a:r>
              <a:rPr lang="es-MX" b="0" dirty="0"/>
              <a:t>Asuntos Varios</a:t>
            </a:r>
          </a:p>
        </p:txBody>
      </p:sp>
      <p:sp>
        <p:nvSpPr>
          <p:cNvPr id="5" name="Marcador de pie de página 4">
            <a:extLst>
              <a:ext uri="{FF2B5EF4-FFF2-40B4-BE49-F238E27FC236}">
                <a16:creationId xmlns:a16="http://schemas.microsoft.com/office/drawing/2014/main" id="{9142ED0C-1203-4A93-97E5-0676DB681145}"/>
              </a:ext>
            </a:extLst>
          </p:cNvPr>
          <p:cNvSpPr>
            <a:spLocks noGrp="1"/>
          </p:cNvSpPr>
          <p:nvPr>
            <p:ph type="ftr" sz="quarter" idx="3"/>
          </p:nvPr>
        </p:nvSpPr>
        <p:spPr/>
        <p:txBody>
          <a:bodyPr/>
          <a:lstStyle/>
          <a:p>
            <a:r>
              <a:rPr lang="es-MX" dirty="0"/>
              <a:t>Sesión Ordinaria 04/2021 del 29 de abril de 2021</a:t>
            </a:r>
          </a:p>
        </p:txBody>
      </p:sp>
    </p:spTree>
    <p:extLst>
      <p:ext uri="{BB962C8B-B14F-4D97-AF65-F5344CB8AC3E}">
        <p14:creationId xmlns:p14="http://schemas.microsoft.com/office/powerpoint/2010/main" val="24899959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D964A4-B1EC-4624-A658-557618CF8355}"/>
              </a:ext>
            </a:extLst>
          </p:cNvPr>
          <p:cNvSpPr>
            <a:spLocks noGrp="1"/>
          </p:cNvSpPr>
          <p:nvPr>
            <p:ph type="sldNum" sz="quarter" idx="4"/>
          </p:nvPr>
        </p:nvSpPr>
        <p:spPr/>
        <p:txBody>
          <a:bodyPr/>
          <a:lstStyle/>
          <a:p>
            <a:fld id="{08DCC1CA-BC64-9342-9FC6-0A703FD15379}" type="slidenum">
              <a:rPr lang="en-US" smtClean="0"/>
              <a:pPr/>
              <a:t>97</a:t>
            </a:fld>
            <a:endParaRPr lang="en-US" dirty="0"/>
          </a:p>
        </p:txBody>
      </p:sp>
      <p:sp>
        <p:nvSpPr>
          <p:cNvPr id="4" name="Título 3">
            <a:extLst>
              <a:ext uri="{FF2B5EF4-FFF2-40B4-BE49-F238E27FC236}">
                <a16:creationId xmlns:a16="http://schemas.microsoft.com/office/drawing/2014/main" id="{01E10594-F029-4B00-8FA5-3818C093754B}"/>
              </a:ext>
            </a:extLst>
          </p:cNvPr>
          <p:cNvSpPr>
            <a:spLocks noGrp="1"/>
          </p:cNvSpPr>
          <p:nvPr>
            <p:ph type="title"/>
          </p:nvPr>
        </p:nvSpPr>
        <p:spPr/>
        <p:txBody>
          <a:bodyPr/>
          <a:lstStyle/>
          <a:p>
            <a:r>
              <a:rPr lang="es-MX" sz="2000" dirty="0"/>
              <a:t>Asuntos Varios – </a:t>
            </a:r>
            <a:r>
              <a:rPr lang="es-MX" sz="2000" b="0" dirty="0"/>
              <a:t>Solicitud de Adecuaciones Presupuestales</a:t>
            </a:r>
          </a:p>
        </p:txBody>
      </p:sp>
      <p:sp>
        <p:nvSpPr>
          <p:cNvPr id="5" name="Marcador de pie de página 4">
            <a:extLst>
              <a:ext uri="{FF2B5EF4-FFF2-40B4-BE49-F238E27FC236}">
                <a16:creationId xmlns:a16="http://schemas.microsoft.com/office/drawing/2014/main" id="{C2F41BEA-C8D8-4602-8124-8B567D0D2435}"/>
              </a:ext>
            </a:extLst>
          </p:cNvPr>
          <p:cNvSpPr>
            <a:spLocks noGrp="1"/>
          </p:cNvSpPr>
          <p:nvPr>
            <p:ph type="ftr" sz="quarter" idx="3"/>
          </p:nvPr>
        </p:nvSpPr>
        <p:spPr/>
        <p:txBody>
          <a:bodyPr/>
          <a:lstStyle/>
          <a:p>
            <a:r>
              <a:rPr lang="es-MX" dirty="0"/>
              <a:t>Sesión Ordinaria 04/2021 del 29 de abril de 2021</a:t>
            </a:r>
          </a:p>
        </p:txBody>
      </p:sp>
      <p:sp>
        <p:nvSpPr>
          <p:cNvPr id="6" name="Marcador de texto 2">
            <a:extLst>
              <a:ext uri="{FF2B5EF4-FFF2-40B4-BE49-F238E27FC236}">
                <a16:creationId xmlns:a16="http://schemas.microsoft.com/office/drawing/2014/main" id="{2D7A19A4-047C-49EB-BFC7-0F593DA96BA0}"/>
              </a:ext>
            </a:extLst>
          </p:cNvPr>
          <p:cNvSpPr txBox="1">
            <a:spLocks/>
          </p:cNvSpPr>
          <p:nvPr/>
        </p:nvSpPr>
        <p:spPr>
          <a:xfrm>
            <a:off x="279401" y="78740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rPr>
              <a:t>1. Ampliación Presupuestal derivado de Ingreso Extraordinario FAFEF</a:t>
            </a:r>
          </a:p>
        </p:txBody>
      </p:sp>
      <p:sp>
        <p:nvSpPr>
          <p:cNvPr id="7" name="Marcador de texto 3">
            <a:extLst>
              <a:ext uri="{FF2B5EF4-FFF2-40B4-BE49-F238E27FC236}">
                <a16:creationId xmlns:a16="http://schemas.microsoft.com/office/drawing/2014/main" id="{70994E2B-8375-4A62-B03B-D52558E7E6FF}"/>
              </a:ext>
            </a:extLst>
          </p:cNvPr>
          <p:cNvSpPr txBox="1">
            <a:spLocks/>
          </p:cNvSpPr>
          <p:nvPr/>
        </p:nvSpPr>
        <p:spPr>
          <a:xfrm>
            <a:off x="266701" y="1384300"/>
            <a:ext cx="8648700" cy="4940300"/>
          </a:xfrm>
          <a:prstGeom prst="rect">
            <a:avLst/>
          </a:prstGeom>
        </p:spPr>
        <p:txBody>
          <a:bodyPr vert="horz" lIns="91440" tIns="45720" rIns="91440" bIns="45720" rtlCol="0">
            <a:normAutofit fontScale="85000" lnSpcReduction="10000"/>
          </a:bodyPr>
          <a:lstStyle>
            <a:lvl1pPr marL="0" indent="0" algn="just" defTabSz="914377" rtl="0" eaLnBrk="1" latinLnBrk="0" hangingPunct="1">
              <a:lnSpc>
                <a:spcPct val="90000"/>
              </a:lnSpc>
              <a:spcBef>
                <a:spcPts val="1000"/>
              </a:spcBef>
              <a:buFont typeface="Arial" panose="020B0604020202020204" pitchFamily="34" charset="0"/>
              <a:buNone/>
              <a:defRPr sz="1800" kern="1200">
                <a:solidFill>
                  <a:schemeClr val="tx1">
                    <a:lumMod val="95000"/>
                    <a:lumOff val="5000"/>
                  </a:schemeClr>
                </a:solidFill>
                <a:latin typeface="+mn-lt"/>
                <a:ea typeface="+mn-ea"/>
                <a:cs typeface="+mn-cs"/>
              </a:defRPr>
            </a:lvl1pPr>
            <a:lvl2pPr marL="685783" indent="-228594" algn="just" defTabSz="914377" rtl="0" eaLnBrk="1" latinLnBrk="0" hangingPunct="1">
              <a:lnSpc>
                <a:spcPct val="90000"/>
              </a:lnSpc>
              <a:spcBef>
                <a:spcPts val="500"/>
              </a:spcBef>
              <a:buFontTx/>
              <a:buBlip>
                <a:blip r:embed="rId2"/>
              </a:buBlip>
              <a:defRPr sz="1800" kern="1200">
                <a:solidFill>
                  <a:schemeClr val="tx1">
                    <a:lumMod val="95000"/>
                    <a:lumOff val="5000"/>
                  </a:schemeClr>
                </a:solidFill>
                <a:latin typeface="+mn-lt"/>
                <a:ea typeface="+mn-ea"/>
                <a:cs typeface="+mn-cs"/>
              </a:defRPr>
            </a:lvl2pPr>
            <a:lvl3pPr marL="1142971" indent="-228594" algn="just" defTabSz="914377" rtl="0" eaLnBrk="1" latinLnBrk="0" hangingPunct="1">
              <a:lnSpc>
                <a:spcPct val="90000"/>
              </a:lnSpc>
              <a:spcBef>
                <a:spcPts val="500"/>
              </a:spcBef>
              <a:buFontTx/>
              <a:buBlip>
                <a:blip r:embed="rId2"/>
              </a:buBlip>
              <a:defRPr sz="1800" kern="1200">
                <a:solidFill>
                  <a:schemeClr val="tx1">
                    <a:lumMod val="95000"/>
                    <a:lumOff val="5000"/>
                  </a:schemeClr>
                </a:solidFill>
                <a:latin typeface="+mn-lt"/>
                <a:ea typeface="+mn-ea"/>
                <a:cs typeface="+mn-cs"/>
              </a:defRPr>
            </a:lvl3pPr>
            <a:lvl4pPr marL="1600160" indent="-228594" algn="just" defTabSz="914377" rtl="0" eaLnBrk="1" latinLnBrk="0" hangingPunct="1">
              <a:lnSpc>
                <a:spcPct val="90000"/>
              </a:lnSpc>
              <a:spcBef>
                <a:spcPts val="500"/>
              </a:spcBef>
              <a:buFontTx/>
              <a:buBlip>
                <a:blip r:embed="rId2"/>
              </a:buBlip>
              <a:defRPr sz="1800" kern="1200">
                <a:solidFill>
                  <a:schemeClr val="tx1">
                    <a:lumMod val="95000"/>
                    <a:lumOff val="5000"/>
                  </a:schemeClr>
                </a:solidFill>
                <a:latin typeface="+mn-lt"/>
                <a:ea typeface="+mn-ea"/>
                <a:cs typeface="+mn-cs"/>
              </a:defRPr>
            </a:lvl4pPr>
            <a:lvl5pPr marL="2057349" indent="-228594" algn="just" defTabSz="914377" rtl="0" eaLnBrk="1" latinLnBrk="0" hangingPunct="1">
              <a:lnSpc>
                <a:spcPct val="90000"/>
              </a:lnSpc>
              <a:spcBef>
                <a:spcPts val="500"/>
              </a:spcBef>
              <a:buFontTx/>
              <a:buBlip>
                <a:blip r:embed="rId2"/>
              </a:buBlip>
              <a:defRPr sz="1800" kern="1200">
                <a:solidFill>
                  <a:schemeClr val="tx1">
                    <a:lumMod val="95000"/>
                    <a:lumOff val="5000"/>
                  </a:schemeClr>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b="1" dirty="0"/>
              <a:t>Justificación:</a:t>
            </a:r>
          </a:p>
          <a:p>
            <a:r>
              <a:rPr lang="es-MX" dirty="0"/>
              <a:t>En fecha 16 de diciembre de 2020 se celebró un convenio de colaboración con la Secretaría de Hacienda Pública para la transferencia de recursos de origen Federal proveniente del Fondo de Aportaciones para el Fortalecimiento de las Entidades Federativas por un monto de $39’808,283.89 (treinta y nueve millones ochocientos ocho mil doscientos ochenta y tres pesos 89/100 MN).</a:t>
            </a:r>
          </a:p>
          <a:p>
            <a:endParaRPr lang="es-MX" dirty="0"/>
          </a:p>
          <a:p>
            <a:r>
              <a:rPr lang="es-MX" b="1" dirty="0"/>
              <a:t>Solicitud:</a:t>
            </a:r>
          </a:p>
          <a:p>
            <a:pPr marL="342900" indent="-342900">
              <a:buFont typeface="Arial" panose="020B0604020202020204" pitchFamily="34" charset="0"/>
              <a:buAutoNum type="arabicPeriod"/>
            </a:pPr>
            <a:r>
              <a:rPr lang="es-MX" dirty="0"/>
              <a:t>Realizar ampliación presupuestal del ingreso en la cuenta de “Ingresos Extraordinarios” por un el monto total del recurso obtenido </a:t>
            </a:r>
            <a:r>
              <a:rPr lang="es-MX" b="1" dirty="0"/>
              <a:t>más los intereses que se generen al cierre de la cuenta.</a:t>
            </a:r>
            <a:r>
              <a:rPr lang="es-MX" dirty="0"/>
              <a:t> </a:t>
            </a:r>
          </a:p>
          <a:p>
            <a:pPr marL="342900" indent="-342900">
              <a:buFont typeface="Arial" panose="020B0604020202020204" pitchFamily="34" charset="0"/>
              <a:buAutoNum type="arabicPeriod"/>
            </a:pPr>
            <a:r>
              <a:rPr lang="es-MX" dirty="0"/>
              <a:t>Realizar ampliación presupuestal del egreso en la partida 4521 – 01 “Jubilaciones” como apoyo al pago de la nómina de pensionados en el transcurso del año por el monto total del recurso obtenido </a:t>
            </a:r>
            <a:r>
              <a:rPr lang="es-MX" b="1" dirty="0"/>
              <a:t>más los intereses que se generen al cierre de la cuenta.</a:t>
            </a:r>
            <a:endParaRPr lang="es-MX" dirty="0"/>
          </a:p>
          <a:p>
            <a:endParaRPr lang="es-MX" dirty="0"/>
          </a:p>
          <a:p>
            <a:r>
              <a:rPr lang="es-MX" b="1" dirty="0"/>
              <a:t>Fundamento:</a:t>
            </a:r>
          </a:p>
          <a:p>
            <a:r>
              <a:rPr lang="es-MX" dirty="0"/>
              <a:t>Políticas de Adecuación Presupuestal aprobadas por el Consejo Directivo en sesión ordinaria 11/2020 de fecha 30 de noviembre de 2020:</a:t>
            </a:r>
          </a:p>
          <a:p>
            <a:pPr marL="400050" indent="-400050">
              <a:buFont typeface="Arial" panose="020B0604020202020204" pitchFamily="34" charset="0"/>
              <a:buAutoNum type="romanUcPeriod"/>
            </a:pPr>
            <a:r>
              <a:rPr lang="es-MX" i="1" dirty="0"/>
              <a:t>Adecuaciones Presupuestales que Aprueba el Consejo Directivo:</a:t>
            </a:r>
          </a:p>
          <a:p>
            <a:r>
              <a:rPr lang="es-MX" i="1" dirty="0"/>
              <a:t>	I.1 Ampliaciones Presupuestales </a:t>
            </a:r>
          </a:p>
        </p:txBody>
      </p:sp>
      <p:sp>
        <p:nvSpPr>
          <p:cNvPr id="9" name="CuadroTexto 8">
            <a:extLst>
              <a:ext uri="{FF2B5EF4-FFF2-40B4-BE49-F238E27FC236}">
                <a16:creationId xmlns:a16="http://schemas.microsoft.com/office/drawing/2014/main" id="{E71C78E7-B95B-4D1A-9278-500F7AD06EDE}"/>
              </a:ext>
            </a:extLst>
          </p:cNvPr>
          <p:cNvSpPr txBox="1"/>
          <p:nvPr/>
        </p:nvSpPr>
        <p:spPr>
          <a:xfrm>
            <a:off x="7910496" y="6170711"/>
            <a:ext cx="966803" cy="307777"/>
          </a:xfrm>
          <a:prstGeom prst="rect">
            <a:avLst/>
          </a:prstGeom>
          <a:noFill/>
        </p:spPr>
        <p:txBody>
          <a:bodyPr wrap="none" rtlCol="0">
            <a:spAutoFit/>
          </a:bodyPr>
          <a:lstStyle/>
          <a:p>
            <a:r>
              <a:rPr lang="es-MX" sz="1400" i="1" dirty="0">
                <a:solidFill>
                  <a:srgbClr val="7030A0"/>
                </a:solidFill>
              </a:rPr>
              <a:t>Continúa…</a:t>
            </a:r>
          </a:p>
        </p:txBody>
      </p:sp>
    </p:spTree>
    <p:extLst>
      <p:ext uri="{BB962C8B-B14F-4D97-AF65-F5344CB8AC3E}">
        <p14:creationId xmlns:p14="http://schemas.microsoft.com/office/powerpoint/2010/main" val="3493121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E37916C-F09C-4C57-AD1C-70F71190813A}"/>
              </a:ext>
            </a:extLst>
          </p:cNvPr>
          <p:cNvSpPr>
            <a:spLocks noGrp="1"/>
          </p:cNvSpPr>
          <p:nvPr>
            <p:ph type="sldNum" sz="quarter" idx="4"/>
          </p:nvPr>
        </p:nvSpPr>
        <p:spPr/>
        <p:txBody>
          <a:bodyPr/>
          <a:lstStyle/>
          <a:p>
            <a:fld id="{08DCC1CA-BC64-9342-9FC6-0A703FD15379}" type="slidenum">
              <a:rPr lang="en-US" smtClean="0"/>
              <a:pPr/>
              <a:t>98</a:t>
            </a:fld>
            <a:endParaRPr lang="en-US" dirty="0"/>
          </a:p>
        </p:txBody>
      </p:sp>
      <p:sp>
        <p:nvSpPr>
          <p:cNvPr id="5" name="Marcador de pie de página 4">
            <a:extLst>
              <a:ext uri="{FF2B5EF4-FFF2-40B4-BE49-F238E27FC236}">
                <a16:creationId xmlns:a16="http://schemas.microsoft.com/office/drawing/2014/main" id="{8D2E5E33-AA2D-40D7-AA51-EAFA525F59D2}"/>
              </a:ext>
            </a:extLst>
          </p:cNvPr>
          <p:cNvSpPr>
            <a:spLocks noGrp="1"/>
          </p:cNvSpPr>
          <p:nvPr>
            <p:ph type="ftr" sz="quarter" idx="3"/>
          </p:nvPr>
        </p:nvSpPr>
        <p:spPr/>
        <p:txBody>
          <a:bodyPr/>
          <a:lstStyle/>
          <a:p>
            <a:r>
              <a:rPr lang="es-MX" dirty="0"/>
              <a:t>Sesión Ordinaria 04/2021 del 29 de abril de 2021</a:t>
            </a:r>
          </a:p>
        </p:txBody>
      </p:sp>
      <p:sp>
        <p:nvSpPr>
          <p:cNvPr id="8" name="Marcador de texto 2">
            <a:extLst>
              <a:ext uri="{FF2B5EF4-FFF2-40B4-BE49-F238E27FC236}">
                <a16:creationId xmlns:a16="http://schemas.microsoft.com/office/drawing/2014/main" id="{058B51B0-98EB-48C6-8E57-BB8D5D15177F}"/>
              </a:ext>
            </a:extLst>
          </p:cNvPr>
          <p:cNvSpPr txBox="1">
            <a:spLocks/>
          </p:cNvSpPr>
          <p:nvPr/>
        </p:nvSpPr>
        <p:spPr>
          <a:xfrm>
            <a:off x="241300" y="1087427"/>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rPr>
              <a:t>1. Ampliación Presupuestal derivado de Ingreso Extraordinario FAFEF</a:t>
            </a:r>
          </a:p>
        </p:txBody>
      </p:sp>
      <p:graphicFrame>
        <p:nvGraphicFramePr>
          <p:cNvPr id="9" name="Tabla 8">
            <a:extLst>
              <a:ext uri="{FF2B5EF4-FFF2-40B4-BE49-F238E27FC236}">
                <a16:creationId xmlns:a16="http://schemas.microsoft.com/office/drawing/2014/main" id="{1310E00B-006D-4233-BAE1-E4E6CF8AD33C}"/>
              </a:ext>
            </a:extLst>
          </p:cNvPr>
          <p:cNvGraphicFramePr>
            <a:graphicFrameLocks noGrp="1"/>
          </p:cNvGraphicFramePr>
          <p:nvPr>
            <p:extLst>
              <p:ext uri="{D42A27DB-BD31-4B8C-83A1-F6EECF244321}">
                <p14:modId xmlns:p14="http://schemas.microsoft.com/office/powerpoint/2010/main" val="3604359055"/>
              </p:ext>
            </p:extLst>
          </p:nvPr>
        </p:nvGraphicFramePr>
        <p:xfrm>
          <a:off x="266701" y="2076097"/>
          <a:ext cx="8610599" cy="3297476"/>
        </p:xfrm>
        <a:graphic>
          <a:graphicData uri="http://schemas.openxmlformats.org/drawingml/2006/table">
            <a:tbl>
              <a:tblPr/>
              <a:tblGrid>
                <a:gridCol w="1774134">
                  <a:extLst>
                    <a:ext uri="{9D8B030D-6E8A-4147-A177-3AD203B41FA5}">
                      <a16:colId xmlns:a16="http://schemas.microsoft.com/office/drawing/2014/main" val="3384519193"/>
                    </a:ext>
                  </a:extLst>
                </a:gridCol>
                <a:gridCol w="3723861">
                  <a:extLst>
                    <a:ext uri="{9D8B030D-6E8A-4147-A177-3AD203B41FA5}">
                      <a16:colId xmlns:a16="http://schemas.microsoft.com/office/drawing/2014/main" val="901956929"/>
                    </a:ext>
                  </a:extLst>
                </a:gridCol>
                <a:gridCol w="1126435">
                  <a:extLst>
                    <a:ext uri="{9D8B030D-6E8A-4147-A177-3AD203B41FA5}">
                      <a16:colId xmlns:a16="http://schemas.microsoft.com/office/drawing/2014/main" val="3970702638"/>
                    </a:ext>
                  </a:extLst>
                </a:gridCol>
                <a:gridCol w="980660">
                  <a:extLst>
                    <a:ext uri="{9D8B030D-6E8A-4147-A177-3AD203B41FA5}">
                      <a16:colId xmlns:a16="http://schemas.microsoft.com/office/drawing/2014/main" val="1136338632"/>
                    </a:ext>
                  </a:extLst>
                </a:gridCol>
                <a:gridCol w="1005509">
                  <a:extLst>
                    <a:ext uri="{9D8B030D-6E8A-4147-A177-3AD203B41FA5}">
                      <a16:colId xmlns:a16="http://schemas.microsoft.com/office/drawing/2014/main" val="1047017196"/>
                    </a:ext>
                  </a:extLst>
                </a:gridCol>
              </a:tblGrid>
              <a:tr h="44010">
                <a:tc gridSpan="5">
                  <a:txBody>
                    <a:bodyPr/>
                    <a:lstStyle/>
                    <a:p>
                      <a:pPr algn="ctr" fontAlgn="ctr"/>
                      <a:r>
                        <a:rPr lang="es-MX" sz="900" b="1" i="0" u="none" strike="noStrike" dirty="0">
                          <a:solidFill>
                            <a:srgbClr val="FFFFFF"/>
                          </a:solidFill>
                          <a:effectLst/>
                          <a:latin typeface="Arial" panose="020B0604020202020204" pitchFamily="34" charset="0"/>
                        </a:rPr>
                        <a:t>DETALLE DE MOVIMIENTOS</a:t>
                      </a:r>
                    </a:p>
                  </a:txBody>
                  <a:tcPr marL="8962" marR="8962" marT="8962" marB="0" anchor="ctr">
                    <a:lnL w="6350" cap="flat" cmpd="sng" algn="ctr">
                      <a:solidFill>
                        <a:srgbClr val="000000"/>
                      </a:solidFill>
                      <a:prstDash val="solid"/>
                      <a:round/>
                      <a:headEnd type="none" w="med" len="med"/>
                      <a:tailEnd type="none" w="med" len="med"/>
                    </a:lnL>
                    <a:lnR>
                      <a:noFill/>
                    </a:lnR>
                    <a:lnT>
                      <a:noFill/>
                    </a:lnT>
                    <a:lnB>
                      <a:noFill/>
                    </a:lnB>
                    <a:solidFill>
                      <a:srgbClr val="808080"/>
                    </a:solidFill>
                  </a:tcPr>
                </a:tc>
                <a:tc hMerge="1">
                  <a:txBody>
                    <a:bodyPr/>
                    <a:lstStyle/>
                    <a:p>
                      <a:endParaRPr lang="es-MX"/>
                    </a:p>
                  </a:txBody>
                  <a:tcPr/>
                </a:tc>
                <a:tc hMerge="1">
                  <a:txBody>
                    <a:bodyPr/>
                    <a:lstStyle/>
                    <a:p>
                      <a:endParaRPr lang="es-MX"/>
                    </a:p>
                  </a:txBody>
                  <a:tcPr>
                    <a:lnL w="12700" cmpd="sng">
                      <a:noFill/>
                      <a:prstDash val="solid"/>
                    </a:lnL>
                  </a:tcPr>
                </a:tc>
                <a:tc hMerge="1">
                  <a:txBody>
                    <a:bodyPr/>
                    <a:lstStyle/>
                    <a:p>
                      <a:endParaRPr lang="es-MX"/>
                    </a:p>
                  </a:txBody>
                  <a:tcPr>
                    <a:lnL w="12700" cmpd="sng">
                      <a:noFill/>
                      <a:prstDash val="solid"/>
                    </a:lnL>
                  </a:tcPr>
                </a:tc>
                <a:tc hMerge="1">
                  <a:txBody>
                    <a:bodyPr/>
                    <a:lstStyle/>
                    <a:p>
                      <a:endParaRPr lang="es-MX"/>
                    </a:p>
                  </a:txBody>
                  <a:tcPr/>
                </a:tc>
                <a:extLst>
                  <a:ext uri="{0D108BD9-81ED-4DB2-BD59-A6C34878D82A}">
                    <a16:rowId xmlns:a16="http://schemas.microsoft.com/office/drawing/2014/main" val="589301430"/>
                  </a:ext>
                </a:extLst>
              </a:tr>
              <a:tr h="179243">
                <a:tc>
                  <a:txBody>
                    <a:bodyPr/>
                    <a:lstStyle/>
                    <a:p>
                      <a:pPr algn="l" fontAlgn="b"/>
                      <a:r>
                        <a:rPr lang="es-MX" sz="1000" b="1" i="0" u="none" strike="noStrike" dirty="0">
                          <a:solidFill>
                            <a:srgbClr val="000000"/>
                          </a:solidFill>
                          <a:effectLst/>
                          <a:latin typeface="Calibri" panose="020F0502020204030204" pitchFamily="34" charset="0"/>
                        </a:rPr>
                        <a:t>III. Origen</a:t>
                      </a: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1"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1" i="0" u="none" strike="noStrike" dirty="0">
                        <a:solidFill>
                          <a:srgbClr val="000000"/>
                        </a:solidFill>
                        <a:effectLst/>
                        <a:latin typeface="Calibri" panose="020F0502020204030204" pitchFamily="34" charset="0"/>
                      </a:endParaRPr>
                    </a:p>
                  </a:txBody>
                  <a:tcPr marL="8962" marR="8962" marT="8962" marB="0" anchor="b">
                    <a:lnL>
                      <a:noFill/>
                    </a:lnL>
                    <a:lnR>
                      <a:noFill/>
                    </a:lnR>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8162732"/>
                  </a:ext>
                </a:extLst>
              </a:tr>
              <a:tr h="179243">
                <a:tc rowSpan="2">
                  <a:txBody>
                    <a:bodyPr/>
                    <a:lstStyle/>
                    <a:p>
                      <a:pPr algn="ctr" fontAlgn="ctr"/>
                      <a:r>
                        <a:rPr lang="es-MX" sz="1000" b="1" i="0" u="none" strike="noStrike" dirty="0">
                          <a:solidFill>
                            <a:srgbClr val="FFFFFF"/>
                          </a:solidFill>
                          <a:effectLst/>
                          <a:latin typeface="Calibri" panose="020F0502020204030204" pitchFamily="34" charset="0"/>
                        </a:rPr>
                        <a:t>Origen</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Motivo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Presupuesto Autorizado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s-MX" sz="1000" b="1" i="0" u="none" strike="noStrike" dirty="0">
                          <a:solidFill>
                            <a:srgbClr val="FFFFFF"/>
                          </a:solidFill>
                          <a:effectLst/>
                          <a:latin typeface="Calibri" panose="020F0502020204030204" pitchFamily="34" charset="0"/>
                        </a:rPr>
                        <a:t>Ampliación</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Nuevo Presupuesto</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121334568"/>
                  </a:ext>
                </a:extLst>
              </a:tr>
              <a:tr h="302921">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algn="ctr" fontAlgn="ctr"/>
                      <a:r>
                        <a:rPr lang="es-MX" sz="1000" b="1" i="0" u="none" strike="noStrike" dirty="0">
                          <a:solidFill>
                            <a:srgbClr val="FFFFFF"/>
                          </a:solidFill>
                          <a:effectLst/>
                          <a:latin typeface="Calibri" panose="020F0502020204030204" pitchFamily="34" charset="0"/>
                        </a:rPr>
                        <a:t>(+)</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vMerge="1">
                  <a:txBody>
                    <a:bodyPr/>
                    <a:lstStyle/>
                    <a:p>
                      <a:endParaRPr lang="es-MX"/>
                    </a:p>
                  </a:txBody>
                  <a:tcPr/>
                </a:tc>
                <a:extLst>
                  <a:ext uri="{0D108BD9-81ED-4DB2-BD59-A6C34878D82A}">
                    <a16:rowId xmlns:a16="http://schemas.microsoft.com/office/drawing/2014/main" val="2559399768"/>
                  </a:ext>
                </a:extLst>
              </a:tr>
              <a:tr h="324430">
                <a:tc>
                  <a:txBody>
                    <a:bodyPr/>
                    <a:lstStyle/>
                    <a:p>
                      <a:pPr algn="ctr" fontAlgn="auto"/>
                      <a:r>
                        <a:rPr lang="es-MX" sz="1000" b="0" i="0" u="none" strike="noStrike" dirty="0">
                          <a:solidFill>
                            <a:srgbClr val="000000"/>
                          </a:solidFill>
                          <a:effectLst/>
                          <a:latin typeface="Calibri" panose="020F0502020204030204" pitchFamily="34" charset="0"/>
                        </a:rPr>
                        <a:t>Ampliación Presupuestal al Ingreso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auto"/>
                      <a:r>
                        <a:rPr lang="es-MX" sz="1000" dirty="0"/>
                        <a:t>Transferencia de recursos de origen Federal proveniente del Fondo de Aportaciones para el Fortalecimiento de las Entidades Federativas</a:t>
                      </a:r>
                      <a:endParaRPr lang="es-MX" sz="1000" b="0" i="0" u="none" strike="noStrike" dirty="0">
                        <a:solidFill>
                          <a:srgbClr val="000000"/>
                        </a:solidFill>
                        <a:effectLst/>
                        <a:latin typeface="Calibri" panose="020F0502020204030204" pitchFamily="34" charset="0"/>
                      </a:endParaRP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auto"/>
                      <a:r>
                        <a:rPr lang="es-MX" sz="1000" b="0" i="0" u="none" strike="noStrike" dirty="0">
                          <a:solidFill>
                            <a:srgbClr val="000000"/>
                          </a:solidFill>
                          <a:effectLst/>
                          <a:latin typeface="Calibri" panose="020F0502020204030204" pitchFamily="34" charset="0"/>
                        </a:rPr>
                        <a:t>10,575’908,833.00</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kern="1200" dirty="0">
                          <a:solidFill>
                            <a:srgbClr val="000000"/>
                          </a:solidFill>
                          <a:effectLst/>
                          <a:latin typeface="Calibri" panose="020F0502020204030204" pitchFamily="34" charset="0"/>
                          <a:ea typeface="+mn-ea"/>
                          <a:cs typeface="+mn-cs"/>
                        </a:rPr>
                        <a:t>        39’808,283.89</a:t>
                      </a:r>
                    </a:p>
                    <a:p>
                      <a:pPr algn="ctr" fontAlgn="ctr"/>
                      <a:r>
                        <a:rPr lang="es-MX" sz="1000" b="0" i="0" u="none" strike="noStrike" kern="1200" dirty="0">
                          <a:solidFill>
                            <a:srgbClr val="000000"/>
                          </a:solidFill>
                          <a:effectLst/>
                          <a:latin typeface="Calibri" panose="020F0502020204030204" pitchFamily="34" charset="0"/>
                          <a:ea typeface="+mn-ea"/>
                          <a:cs typeface="+mn-cs"/>
                        </a:rPr>
                        <a:t>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kern="1200" dirty="0">
                          <a:solidFill>
                            <a:srgbClr val="000000"/>
                          </a:solidFill>
                          <a:effectLst/>
                          <a:latin typeface="Calibri" panose="020F0502020204030204" pitchFamily="34" charset="0"/>
                          <a:ea typeface="+mn-ea"/>
                          <a:cs typeface="+mn-cs"/>
                        </a:rPr>
                        <a:t>10,615’717,116.89</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1687128"/>
                  </a:ext>
                </a:extLst>
              </a:tr>
              <a:tr h="0">
                <a:tc>
                  <a:txBody>
                    <a:bodyPr/>
                    <a:lstStyle/>
                    <a:p>
                      <a:pPr algn="l" fontAlgn="ctr"/>
                      <a:r>
                        <a:rPr lang="es-MX" sz="1000" b="1" i="0" u="none" strike="noStrike" dirty="0">
                          <a:solidFill>
                            <a:srgbClr val="FFFFFF"/>
                          </a:solidFill>
                          <a:effectLst/>
                          <a:latin typeface="Calibri" panose="020F0502020204030204" pitchFamily="34" charset="0"/>
                        </a:rPr>
                        <a:t>Total</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a:t>
                      </a:r>
                    </a:p>
                  </a:txBody>
                  <a:tcPr marL="8962" marR="8962" marT="896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auto"/>
                      <a:r>
                        <a:rPr lang="es-MX" sz="1000" b="0" i="0" u="none" strike="noStrike" dirty="0">
                          <a:solidFill>
                            <a:schemeClr val="bg1"/>
                          </a:solidFill>
                          <a:effectLst/>
                          <a:latin typeface="Calibri" panose="020F0502020204030204" pitchFamily="34" charset="0"/>
                        </a:rPr>
                        <a:t>10,575’908,833.00</a:t>
                      </a:r>
                    </a:p>
                  </a:txBody>
                  <a:tcPr marL="8962" marR="8962" marT="896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ctr"/>
                      <a:r>
                        <a:rPr lang="es-MX" sz="1000" b="0" i="0" u="none" strike="noStrike" kern="1200" dirty="0">
                          <a:solidFill>
                            <a:schemeClr val="bg1"/>
                          </a:solidFill>
                          <a:effectLst/>
                          <a:latin typeface="Calibri" panose="020F0502020204030204" pitchFamily="34" charset="0"/>
                          <a:ea typeface="+mn-ea"/>
                          <a:cs typeface="+mn-cs"/>
                        </a:rPr>
                        <a:t>        39’808,283.89</a:t>
                      </a:r>
                    </a:p>
                    <a:p>
                      <a:pPr algn="ctr" fontAlgn="ctr"/>
                      <a:r>
                        <a:rPr lang="es-MX" sz="1000" b="0" i="0" u="none" strike="noStrike" kern="1200" dirty="0">
                          <a:solidFill>
                            <a:schemeClr val="bg1"/>
                          </a:solidFill>
                          <a:effectLst/>
                          <a:latin typeface="Calibri" panose="020F0502020204030204" pitchFamily="34" charset="0"/>
                          <a:ea typeface="+mn-ea"/>
                          <a:cs typeface="+mn-cs"/>
                        </a:rPr>
                        <a:t> </a:t>
                      </a:r>
                    </a:p>
                  </a:txBody>
                  <a:tcPr marL="8962" marR="8962" marT="8962"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ctr"/>
                      <a:r>
                        <a:rPr lang="es-MX" sz="1000" b="0" i="0" u="none" strike="noStrike" kern="1200" dirty="0">
                          <a:solidFill>
                            <a:schemeClr val="bg1"/>
                          </a:solidFill>
                          <a:effectLst/>
                          <a:latin typeface="Calibri" panose="020F0502020204030204" pitchFamily="34" charset="0"/>
                          <a:ea typeface="+mn-ea"/>
                          <a:cs typeface="+mn-cs"/>
                        </a:rPr>
                        <a:t>10,615’717,116.89</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3572221758"/>
                  </a:ext>
                </a:extLst>
              </a:tr>
              <a:tr h="179243">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es-MX" sz="1000" b="1" i="0" u="none" strike="noStrike" dirty="0">
                        <a:solidFill>
                          <a:srgbClr val="000000"/>
                        </a:solidFill>
                        <a:effectLst/>
                        <a:latin typeface="Calibri" panose="020F0502020204030204" pitchFamily="34" charset="0"/>
                      </a:endParaRPr>
                    </a:p>
                  </a:txBody>
                  <a:tcPr marL="8962" marR="8962" marT="8962"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21746570"/>
                  </a:ext>
                </a:extLst>
              </a:tr>
              <a:tr h="179243">
                <a:tc>
                  <a:txBody>
                    <a:bodyPr/>
                    <a:lstStyle/>
                    <a:p>
                      <a:pPr algn="l" fontAlgn="b"/>
                      <a:r>
                        <a:rPr lang="es-MX" sz="1000" b="1" i="0" u="none" strike="noStrike" dirty="0">
                          <a:solidFill>
                            <a:srgbClr val="000000"/>
                          </a:solidFill>
                          <a:effectLst/>
                          <a:latin typeface="Calibri" panose="020F0502020204030204" pitchFamily="34" charset="0"/>
                        </a:rPr>
                        <a:t>IV. Destino</a:t>
                      </a:r>
                    </a:p>
                  </a:txBody>
                  <a:tcPr marL="8962" marR="8962" marT="8962" marB="0" anchor="ctr">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l" fontAlgn="b"/>
                      <a:r>
                        <a:rPr lang="es-MX" sz="1000" b="1" i="0" u="none" strike="noStrike" dirty="0">
                          <a:solidFill>
                            <a:srgbClr val="000000"/>
                          </a:solidFill>
                          <a:effectLst/>
                          <a:latin typeface="Calibri" panose="020F0502020204030204" pitchFamily="34" charset="0"/>
                        </a:rPr>
                        <a:t>Se detalla la estructura a la que se asignara el monto solicitado.</a:t>
                      </a:r>
                    </a:p>
                  </a:txBody>
                  <a:tcPr marL="8962" marR="8962" marT="8962"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s-MX"/>
                    </a:p>
                  </a:txBody>
                  <a:tcPr>
                    <a:lnL w="12700" cmpd="sng">
                      <a:noFill/>
                      <a:prstDash val="solid"/>
                    </a:lnL>
                    <a:lnT w="12700" cmpd="sng">
                      <a:noFill/>
                      <a:prstDash val="solid"/>
                    </a:lnT>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000" b="0" i="0" u="none" strike="noStrike" dirty="0">
                        <a:solidFill>
                          <a:srgbClr val="000000"/>
                        </a:solidFill>
                        <a:effectLst/>
                        <a:latin typeface="Calibri" panose="020F0502020204030204" pitchFamily="34" charset="0"/>
                      </a:endParaRPr>
                    </a:p>
                  </a:txBody>
                  <a:tcPr marL="8962" marR="8962" marT="8962"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6337157"/>
                  </a:ext>
                </a:extLst>
              </a:tr>
              <a:tr h="179243">
                <a:tc rowSpan="2">
                  <a:txBody>
                    <a:bodyPr/>
                    <a:lstStyle/>
                    <a:p>
                      <a:pPr algn="ctr" fontAlgn="ctr"/>
                      <a:r>
                        <a:rPr lang="es-MX" sz="1000" b="1" i="0" u="none" strike="noStrike" dirty="0">
                          <a:solidFill>
                            <a:srgbClr val="FFFFFF"/>
                          </a:solidFill>
                          <a:effectLst/>
                          <a:latin typeface="Calibri" panose="020F0502020204030204" pitchFamily="34" charset="0"/>
                        </a:rPr>
                        <a:t>Estructura </a:t>
                      </a:r>
                      <a:br>
                        <a:rPr lang="es-MX" sz="1000" b="1" i="0" u="none" strike="noStrike" dirty="0">
                          <a:solidFill>
                            <a:srgbClr val="FFFFFF"/>
                          </a:solidFill>
                          <a:effectLst/>
                          <a:latin typeface="Calibri" panose="020F0502020204030204" pitchFamily="34" charset="0"/>
                        </a:rPr>
                      </a:br>
                      <a:r>
                        <a:rPr lang="es-MX" sz="1000" b="1" i="0" u="none" strike="noStrike" dirty="0">
                          <a:solidFill>
                            <a:srgbClr val="FFFFFF"/>
                          </a:solidFill>
                          <a:effectLst/>
                          <a:latin typeface="Calibri" panose="020F0502020204030204" pitchFamily="34" charset="0"/>
                        </a:rPr>
                        <a:t>Partida - Destino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Nombre de la Partida</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Presupuesto Autorizado</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s-MX" sz="1000" b="1" i="0" u="none" strike="noStrike" dirty="0">
                          <a:solidFill>
                            <a:srgbClr val="FFFFFF"/>
                          </a:solidFill>
                          <a:effectLst/>
                          <a:latin typeface="Calibri" panose="020F0502020204030204" pitchFamily="34" charset="0"/>
                        </a:rPr>
                        <a:t>Ampliación</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rowSpan="2">
                  <a:txBody>
                    <a:bodyPr/>
                    <a:lstStyle/>
                    <a:p>
                      <a:pPr algn="ctr" fontAlgn="ctr"/>
                      <a:r>
                        <a:rPr lang="es-MX" sz="1000" b="1" i="0" u="none" strike="noStrike" dirty="0">
                          <a:solidFill>
                            <a:srgbClr val="FFFFFF"/>
                          </a:solidFill>
                          <a:effectLst/>
                          <a:latin typeface="Calibri" panose="020F0502020204030204" pitchFamily="34" charset="0"/>
                        </a:rPr>
                        <a:t>Nuevo Presupuesto Disponible</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extLst>
                  <a:ext uri="{0D108BD9-81ED-4DB2-BD59-A6C34878D82A}">
                    <a16:rowId xmlns:a16="http://schemas.microsoft.com/office/drawing/2014/main" val="3715802530"/>
                  </a:ext>
                </a:extLst>
              </a:tr>
              <a:tr h="302921">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algn="ctr" fontAlgn="ctr"/>
                      <a:r>
                        <a:rPr lang="es-MX" sz="1000" b="1" i="0" u="none" strike="noStrike" dirty="0">
                          <a:solidFill>
                            <a:srgbClr val="FFFFFF"/>
                          </a:solidFill>
                          <a:effectLst/>
                          <a:latin typeface="Calibri" panose="020F0502020204030204" pitchFamily="34" charset="0"/>
                        </a:rPr>
                        <a:t>(+)</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vMerge="1">
                  <a:txBody>
                    <a:bodyPr/>
                    <a:lstStyle/>
                    <a:p>
                      <a:endParaRPr lang="es-MX"/>
                    </a:p>
                  </a:txBody>
                  <a:tcPr/>
                </a:tc>
                <a:extLst>
                  <a:ext uri="{0D108BD9-81ED-4DB2-BD59-A6C34878D82A}">
                    <a16:rowId xmlns:a16="http://schemas.microsoft.com/office/drawing/2014/main" val="171197617"/>
                  </a:ext>
                </a:extLst>
              </a:tr>
              <a:tr h="537730">
                <a:tc>
                  <a:txBody>
                    <a:bodyPr/>
                    <a:lstStyle/>
                    <a:p>
                      <a:pPr algn="ctr" fontAlgn="ctr"/>
                      <a:r>
                        <a:rPr lang="es-MX" sz="1000" b="0" i="0" u="none" strike="noStrike" dirty="0">
                          <a:solidFill>
                            <a:srgbClr val="000000"/>
                          </a:solidFill>
                          <a:effectLst/>
                          <a:latin typeface="Calibri" panose="020F0502020204030204" pitchFamily="34" charset="0"/>
                        </a:rPr>
                        <a:t>1 2 08 3 PR17 83 4521 01</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dirty="0">
                          <a:solidFill>
                            <a:srgbClr val="000000"/>
                          </a:solidFill>
                          <a:effectLst/>
                          <a:latin typeface="Calibri" panose="020F0502020204030204" pitchFamily="34" charset="0"/>
                        </a:rPr>
                        <a:t>Jubilaciones</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dirty="0">
                          <a:solidFill>
                            <a:srgbClr val="000000"/>
                          </a:solidFill>
                          <a:effectLst/>
                          <a:latin typeface="Calibri" panose="020F0502020204030204" pitchFamily="34" charset="0"/>
                        </a:rPr>
                        <a:t>7,715’074,569.00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kern="1200" dirty="0">
                          <a:solidFill>
                            <a:srgbClr val="000000"/>
                          </a:solidFill>
                          <a:effectLst/>
                          <a:latin typeface="Calibri" panose="020F0502020204030204" pitchFamily="34" charset="0"/>
                          <a:ea typeface="+mn-ea"/>
                          <a:cs typeface="+mn-cs"/>
                        </a:rPr>
                        <a:t>       39’808,283.89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0" i="0" u="none" strike="noStrike" dirty="0">
                          <a:solidFill>
                            <a:srgbClr val="000000"/>
                          </a:solidFill>
                          <a:effectLst/>
                          <a:latin typeface="Calibri" panose="020F0502020204030204" pitchFamily="34" charset="0"/>
                        </a:rPr>
                        <a:t>7’754’882,852.89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4588700"/>
                  </a:ext>
                </a:extLst>
              </a:tr>
              <a:tr h="179243">
                <a:tc>
                  <a:txBody>
                    <a:bodyPr/>
                    <a:lstStyle/>
                    <a:p>
                      <a:pPr algn="l" fontAlgn="ctr"/>
                      <a:r>
                        <a:rPr lang="es-MX" sz="1000" b="1" i="0" u="none" strike="noStrike" dirty="0">
                          <a:solidFill>
                            <a:srgbClr val="FFFFFF"/>
                          </a:solidFill>
                          <a:effectLst/>
                          <a:latin typeface="Calibri" panose="020F0502020204030204" pitchFamily="34" charset="0"/>
                        </a:rPr>
                        <a:t>Total</a:t>
                      </a:r>
                    </a:p>
                  </a:txBody>
                  <a:tcPr marL="8962" marR="8962" marT="896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ctr"/>
                      <a:r>
                        <a:rPr lang="es-MX" sz="1000" b="1" i="0" u="none" strike="noStrike" dirty="0">
                          <a:solidFill>
                            <a:srgbClr val="FFFFFF"/>
                          </a:solidFill>
                          <a:effectLst/>
                          <a:latin typeface="Calibri" panose="020F0502020204030204" pitchFamily="34" charset="0"/>
                        </a:rPr>
                        <a:t> </a:t>
                      </a:r>
                    </a:p>
                  </a:txBody>
                  <a:tcPr marL="8962" marR="8962" marT="8962"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ctr"/>
                      <a:r>
                        <a:rPr lang="es-MX" sz="1000" b="0" i="0" u="none" strike="noStrike" dirty="0">
                          <a:solidFill>
                            <a:schemeClr val="bg1"/>
                          </a:solidFill>
                          <a:effectLst/>
                          <a:latin typeface="Calibri" panose="020F0502020204030204" pitchFamily="34" charset="0"/>
                        </a:rPr>
                        <a:t>7,715’074,569 .00</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ctr"/>
                      <a:r>
                        <a:rPr lang="es-MX" sz="1000" b="0" i="0" u="none" strike="noStrike" kern="1200" dirty="0">
                          <a:solidFill>
                            <a:schemeClr val="bg1"/>
                          </a:solidFill>
                          <a:effectLst/>
                          <a:latin typeface="Calibri" panose="020F0502020204030204" pitchFamily="34" charset="0"/>
                          <a:ea typeface="+mn-ea"/>
                          <a:cs typeface="+mn-cs"/>
                        </a:rPr>
                        <a:t>       39’808,283.89 </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ctr"/>
                      <a:r>
                        <a:rPr lang="es-MX" sz="1000" b="0" i="0" u="none" strike="noStrike" dirty="0">
                          <a:solidFill>
                            <a:schemeClr val="bg1"/>
                          </a:solidFill>
                          <a:effectLst/>
                          <a:latin typeface="Calibri" panose="020F0502020204030204" pitchFamily="34" charset="0"/>
                        </a:rPr>
                        <a:t>7’754’882,852.89</a:t>
                      </a:r>
                    </a:p>
                  </a:txBody>
                  <a:tcPr marL="8962" marR="8962" marT="89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779320751"/>
                  </a:ext>
                </a:extLst>
              </a:tr>
            </a:tbl>
          </a:graphicData>
        </a:graphic>
      </p:graphicFrame>
      <p:sp>
        <p:nvSpPr>
          <p:cNvPr id="10" name="Marcador de texto 3">
            <a:extLst>
              <a:ext uri="{FF2B5EF4-FFF2-40B4-BE49-F238E27FC236}">
                <a16:creationId xmlns:a16="http://schemas.microsoft.com/office/drawing/2014/main" id="{DA1F6596-0076-4FB8-A378-D4F13F9128A4}"/>
              </a:ext>
            </a:extLst>
          </p:cNvPr>
          <p:cNvSpPr>
            <a:spLocks noGrp="1"/>
          </p:cNvSpPr>
          <p:nvPr>
            <p:ph type="body" sz="quarter" idx="15"/>
          </p:nvPr>
        </p:nvSpPr>
        <p:spPr>
          <a:xfrm>
            <a:off x="241300" y="1643665"/>
            <a:ext cx="5537751" cy="419100"/>
          </a:xfrm>
        </p:spPr>
        <p:txBody>
          <a:bodyPr>
            <a:normAutofit/>
          </a:bodyPr>
          <a:lstStyle/>
          <a:p>
            <a:r>
              <a:rPr lang="es-MX" b="1" dirty="0"/>
              <a:t>Movimiento</a:t>
            </a:r>
          </a:p>
          <a:p>
            <a:endParaRPr lang="es-MX" b="1" dirty="0"/>
          </a:p>
          <a:p>
            <a:endParaRPr lang="es-MX" b="1" dirty="0"/>
          </a:p>
          <a:p>
            <a:endParaRPr lang="es-MX" b="1" dirty="0"/>
          </a:p>
          <a:p>
            <a:endParaRPr lang="es-MX" b="1" dirty="0"/>
          </a:p>
          <a:p>
            <a:endParaRPr lang="es-MX" b="1" dirty="0"/>
          </a:p>
          <a:p>
            <a:endParaRPr lang="es-MX" b="1" dirty="0"/>
          </a:p>
          <a:p>
            <a:endParaRPr lang="es-MX" b="1" dirty="0"/>
          </a:p>
          <a:p>
            <a:endParaRPr lang="es-MX" b="1" dirty="0"/>
          </a:p>
          <a:p>
            <a:endParaRPr lang="es-MX" b="1" dirty="0"/>
          </a:p>
          <a:p>
            <a:endParaRPr lang="es-MX" b="1" dirty="0"/>
          </a:p>
          <a:p>
            <a:endParaRPr lang="es-MX" b="1" dirty="0"/>
          </a:p>
          <a:p>
            <a:endParaRPr lang="es-MX" b="1" dirty="0"/>
          </a:p>
        </p:txBody>
      </p:sp>
      <p:sp>
        <p:nvSpPr>
          <p:cNvPr id="12" name="CuadroTexto 11">
            <a:extLst>
              <a:ext uri="{FF2B5EF4-FFF2-40B4-BE49-F238E27FC236}">
                <a16:creationId xmlns:a16="http://schemas.microsoft.com/office/drawing/2014/main" id="{6489C702-5770-4BD6-AE28-B2C3DD8B57D0}"/>
              </a:ext>
            </a:extLst>
          </p:cNvPr>
          <p:cNvSpPr txBox="1"/>
          <p:nvPr/>
        </p:nvSpPr>
        <p:spPr>
          <a:xfrm>
            <a:off x="241300" y="5492718"/>
            <a:ext cx="6610074" cy="307777"/>
          </a:xfrm>
          <a:prstGeom prst="rect">
            <a:avLst/>
          </a:prstGeom>
          <a:noFill/>
        </p:spPr>
        <p:txBody>
          <a:bodyPr wrap="square">
            <a:spAutoFit/>
          </a:bodyPr>
          <a:lstStyle/>
          <a:p>
            <a:r>
              <a:rPr lang="es-MX" sz="1400" dirty="0"/>
              <a:t>1) Más los intereses que se generen al cierre de la cuenta</a:t>
            </a:r>
          </a:p>
        </p:txBody>
      </p:sp>
      <p:sp>
        <p:nvSpPr>
          <p:cNvPr id="13" name="Título 3">
            <a:extLst>
              <a:ext uri="{FF2B5EF4-FFF2-40B4-BE49-F238E27FC236}">
                <a16:creationId xmlns:a16="http://schemas.microsoft.com/office/drawing/2014/main" id="{EB8409F3-DC6D-4566-B63C-AD05A746FA07}"/>
              </a:ext>
            </a:extLst>
          </p:cNvPr>
          <p:cNvSpPr txBox="1">
            <a:spLocks/>
          </p:cNvSpPr>
          <p:nvPr/>
        </p:nvSpPr>
        <p:spPr>
          <a:xfrm>
            <a:off x="1664236" y="28511"/>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r>
              <a:rPr lang="es-MX" sz="2000" dirty="0"/>
              <a:t>Asuntos Varios – </a:t>
            </a:r>
            <a:r>
              <a:rPr lang="es-MX" sz="2000" b="0" dirty="0"/>
              <a:t>Solicitud de Adecuaciones Presupuestales</a:t>
            </a:r>
          </a:p>
        </p:txBody>
      </p:sp>
      <p:sp>
        <p:nvSpPr>
          <p:cNvPr id="14" name="CuadroTexto 13">
            <a:extLst>
              <a:ext uri="{FF2B5EF4-FFF2-40B4-BE49-F238E27FC236}">
                <a16:creationId xmlns:a16="http://schemas.microsoft.com/office/drawing/2014/main" id="{1D0C859C-BBAD-4A72-87A9-1EDD6B494CDC}"/>
              </a:ext>
            </a:extLst>
          </p:cNvPr>
          <p:cNvSpPr txBox="1"/>
          <p:nvPr/>
        </p:nvSpPr>
        <p:spPr>
          <a:xfrm>
            <a:off x="-21847" y="494865"/>
            <a:ext cx="1268168" cy="307777"/>
          </a:xfrm>
          <a:prstGeom prst="rect">
            <a:avLst/>
          </a:prstGeom>
          <a:noFill/>
        </p:spPr>
        <p:txBody>
          <a:bodyPr wrap="none" rtlCol="0">
            <a:spAutoFit/>
          </a:bodyPr>
          <a:lstStyle/>
          <a:p>
            <a:r>
              <a:rPr lang="es-MX" sz="1400" i="1" dirty="0">
                <a:solidFill>
                  <a:srgbClr val="7030A0"/>
                </a:solidFill>
              </a:rPr>
              <a:t>…Continuación</a:t>
            </a:r>
          </a:p>
        </p:txBody>
      </p:sp>
    </p:spTree>
    <p:extLst>
      <p:ext uri="{BB962C8B-B14F-4D97-AF65-F5344CB8AC3E}">
        <p14:creationId xmlns:p14="http://schemas.microsoft.com/office/powerpoint/2010/main" val="24360182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A57D91C1-A415-4F33-AC92-3F3A10FE1688}"/>
              </a:ext>
            </a:extLst>
          </p:cNvPr>
          <p:cNvSpPr>
            <a:spLocks noGrp="1"/>
          </p:cNvSpPr>
          <p:nvPr>
            <p:ph type="ftr" sz="quarter" idx="11"/>
          </p:nvPr>
        </p:nvSpPr>
        <p:spPr>
          <a:xfrm>
            <a:off x="2926246" y="6457672"/>
            <a:ext cx="3329609" cy="365125"/>
          </a:xfrm>
        </p:spPr>
        <p:txBody>
          <a:bodyPr/>
          <a:lstStyle/>
          <a:p>
            <a:r>
              <a:rPr lang="es-MX" dirty="0"/>
              <a:t>Sesión Ordinaria 04/2021 del 29 de abril de 2021</a:t>
            </a:r>
          </a:p>
        </p:txBody>
      </p:sp>
      <p:sp>
        <p:nvSpPr>
          <p:cNvPr id="5" name="Marcador de número de diapositiva 4">
            <a:extLst>
              <a:ext uri="{FF2B5EF4-FFF2-40B4-BE49-F238E27FC236}">
                <a16:creationId xmlns:a16="http://schemas.microsoft.com/office/drawing/2014/main" id="{C186EAE7-F71D-44E3-BCFB-88C6B9CC5EA5}"/>
              </a:ext>
            </a:extLst>
          </p:cNvPr>
          <p:cNvSpPr>
            <a:spLocks noGrp="1"/>
          </p:cNvSpPr>
          <p:nvPr>
            <p:ph type="sldNum" sz="quarter" idx="12"/>
          </p:nvPr>
        </p:nvSpPr>
        <p:spPr>
          <a:xfrm>
            <a:off x="6995179" y="6411982"/>
            <a:ext cx="2133600" cy="365125"/>
          </a:xfrm>
        </p:spPr>
        <p:txBody>
          <a:bodyPr/>
          <a:lstStyle/>
          <a:p>
            <a:fld id="{CF5E58AE-96D2-45FC-96FE-2B21174429C3}" type="slidenum">
              <a:rPr lang="es-MX" smtClean="0"/>
              <a:t>99</a:t>
            </a:fld>
            <a:endParaRPr lang="es-MX" dirty="0"/>
          </a:p>
        </p:txBody>
      </p:sp>
      <p:sp>
        <p:nvSpPr>
          <p:cNvPr id="6" name="Marcador de texto 2">
            <a:extLst>
              <a:ext uri="{FF2B5EF4-FFF2-40B4-BE49-F238E27FC236}">
                <a16:creationId xmlns:a16="http://schemas.microsoft.com/office/drawing/2014/main" id="{1EB01B84-EB1D-47AC-9EFE-E04AD3D5CB65}"/>
              </a:ext>
            </a:extLst>
          </p:cNvPr>
          <p:cNvSpPr txBox="1">
            <a:spLocks/>
          </p:cNvSpPr>
          <p:nvPr/>
        </p:nvSpPr>
        <p:spPr>
          <a:xfrm>
            <a:off x="241300" y="78740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solidFill>
                  <a:schemeClr val="accent1">
                    <a:lumMod val="50000"/>
                  </a:schemeClr>
                </a:solidFill>
              </a:rPr>
              <a:t>2. Transferencia Presupuestal Remodelación Caja</a:t>
            </a:r>
          </a:p>
        </p:txBody>
      </p:sp>
      <p:sp>
        <p:nvSpPr>
          <p:cNvPr id="7" name="Marcador de texto 3">
            <a:extLst>
              <a:ext uri="{FF2B5EF4-FFF2-40B4-BE49-F238E27FC236}">
                <a16:creationId xmlns:a16="http://schemas.microsoft.com/office/drawing/2014/main" id="{9B70EE32-6831-4C42-8E4F-5BECA77315AD}"/>
              </a:ext>
            </a:extLst>
          </p:cNvPr>
          <p:cNvSpPr txBox="1">
            <a:spLocks/>
          </p:cNvSpPr>
          <p:nvPr/>
        </p:nvSpPr>
        <p:spPr>
          <a:xfrm>
            <a:off x="266701" y="1429302"/>
            <a:ext cx="8648700" cy="49403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600" b="1" dirty="0"/>
              <a:t>Justificación:</a:t>
            </a:r>
          </a:p>
          <a:p>
            <a:r>
              <a:rPr lang="es-MX" sz="1600" dirty="0"/>
              <a:t>En sesión ordinaria 11/2020 de fecha 30 de noviembre de 2020 se autorizó el presupuesto de egresos 2021, mismo que contempla la remodelación del área de cajas de la Dirección General de Finanzas; parte del recurso autorizado para la remodelación se encuentra en la partida 2451 “Vidrio y Productos de Vidrio” por un monto de $63,028 (sesenta y tres mil veintiocho pesos 00/100 MN) para la colocación de un vidrio protector; no obstante, al momento de solicitar las cotizaciones, los proveedores informan que el </a:t>
            </a:r>
            <a:r>
              <a:rPr lang="es-MX" sz="1600" b="1" u="sng" dirty="0"/>
              <a:t>servicio</a:t>
            </a:r>
            <a:r>
              <a:rPr lang="es-MX" sz="1600" dirty="0"/>
              <a:t> a realizar es “la instalación de una ventana blindada nivel III con charolas para pasar documentos”.</a:t>
            </a:r>
          </a:p>
          <a:p>
            <a:pPr marL="0" indent="0">
              <a:buNone/>
            </a:pPr>
            <a:r>
              <a:rPr lang="es-MX" sz="1600" b="1" dirty="0"/>
              <a:t>Solicitud:</a:t>
            </a:r>
          </a:p>
          <a:p>
            <a:pPr marL="342900" indent="-342900">
              <a:buFont typeface="Arial" panose="020B0604020202020204" pitchFamily="34" charset="0"/>
              <a:buAutoNum type="arabicPeriod"/>
            </a:pPr>
            <a:r>
              <a:rPr lang="es-MX" sz="1600" dirty="0"/>
              <a:t>Realizar una transferencia presupuestal entre partidas presupuestales de distintos capítulos por el monto total.</a:t>
            </a:r>
          </a:p>
          <a:p>
            <a:pPr marL="0" indent="0">
              <a:buNone/>
            </a:pPr>
            <a:r>
              <a:rPr lang="es-MX" sz="1600" b="1" dirty="0"/>
              <a:t>Fundamento:</a:t>
            </a:r>
          </a:p>
          <a:p>
            <a:r>
              <a:rPr lang="es-MX" sz="1600" dirty="0"/>
              <a:t>Políticas de Adecuación Presupuestal aprobadas por el Consejo Directivo en sesión ordinaria 11/2020 de fecha 30 de noviembre de 2020:</a:t>
            </a:r>
          </a:p>
          <a:p>
            <a:pPr marL="400050" indent="-400050">
              <a:buFont typeface="Arial" panose="020B0604020202020204" pitchFamily="34" charset="0"/>
              <a:buAutoNum type="romanUcPeriod"/>
            </a:pPr>
            <a:r>
              <a:rPr lang="es-MX" sz="1600" i="1" dirty="0"/>
              <a:t>Adecuaciones Presupuestales que Aprueba el Consejo Directivo:</a:t>
            </a:r>
          </a:p>
          <a:p>
            <a:r>
              <a:rPr lang="es-MX" sz="1600" i="1" dirty="0"/>
              <a:t>	I.2 Transferencias entre Partidas Presupuestales de distintos Capítulos</a:t>
            </a:r>
          </a:p>
        </p:txBody>
      </p:sp>
      <p:sp>
        <p:nvSpPr>
          <p:cNvPr id="8" name="Título 3">
            <a:extLst>
              <a:ext uri="{FF2B5EF4-FFF2-40B4-BE49-F238E27FC236}">
                <a16:creationId xmlns:a16="http://schemas.microsoft.com/office/drawing/2014/main" id="{CCC7E78D-CAD4-4F23-9B3C-7074AB83B326}"/>
              </a:ext>
            </a:extLst>
          </p:cNvPr>
          <p:cNvSpPr>
            <a:spLocks noGrp="1"/>
          </p:cNvSpPr>
          <p:nvPr>
            <p:ph type="title"/>
          </p:nvPr>
        </p:nvSpPr>
        <p:spPr>
          <a:xfrm>
            <a:off x="1697366" y="28511"/>
            <a:ext cx="6742300" cy="489346"/>
          </a:xfrm>
        </p:spPr>
        <p:txBody>
          <a:bodyPr/>
          <a:lstStyle/>
          <a:p>
            <a:r>
              <a:rPr lang="es-MX" sz="2000" dirty="0"/>
              <a:t>Asuntos Varios – </a:t>
            </a:r>
            <a:r>
              <a:rPr lang="es-MX" sz="2000" b="0" dirty="0"/>
              <a:t>Solicitud de Adecuaciones Presupuestales</a:t>
            </a:r>
          </a:p>
        </p:txBody>
      </p:sp>
      <p:sp>
        <p:nvSpPr>
          <p:cNvPr id="9" name="CuadroTexto 8">
            <a:extLst>
              <a:ext uri="{FF2B5EF4-FFF2-40B4-BE49-F238E27FC236}">
                <a16:creationId xmlns:a16="http://schemas.microsoft.com/office/drawing/2014/main" id="{325159D3-2F8A-46C2-BE49-A8A7047D0504}"/>
              </a:ext>
            </a:extLst>
          </p:cNvPr>
          <p:cNvSpPr txBox="1"/>
          <p:nvPr/>
        </p:nvSpPr>
        <p:spPr>
          <a:xfrm>
            <a:off x="7910496" y="6170711"/>
            <a:ext cx="966803" cy="307777"/>
          </a:xfrm>
          <a:prstGeom prst="rect">
            <a:avLst/>
          </a:prstGeom>
          <a:noFill/>
        </p:spPr>
        <p:txBody>
          <a:bodyPr wrap="none" rtlCol="0">
            <a:spAutoFit/>
          </a:bodyPr>
          <a:lstStyle/>
          <a:p>
            <a:r>
              <a:rPr lang="es-MX" sz="1400" i="1" dirty="0">
                <a:solidFill>
                  <a:srgbClr val="7030A0"/>
                </a:solidFill>
              </a:rPr>
              <a:t>Continúa…</a:t>
            </a:r>
          </a:p>
        </p:txBody>
      </p:sp>
    </p:spTree>
    <p:extLst>
      <p:ext uri="{BB962C8B-B14F-4D97-AF65-F5344CB8AC3E}">
        <p14:creationId xmlns:p14="http://schemas.microsoft.com/office/powerpoint/2010/main" val="645445232"/>
      </p:ext>
    </p:extLst>
  </p:cSld>
  <p:clrMapOvr>
    <a:masterClrMapping/>
  </p:clrMapOvr>
</p:sld>
</file>

<file path=ppt/theme/theme1.xml><?xml version="1.0" encoding="utf-8"?>
<a:theme xmlns:a="http://schemas.openxmlformats.org/drawingml/2006/main" name="Tema Sesiones">
  <a:themeElements>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2.xml><?xml version="1.0" encoding="utf-8"?>
<a:theme xmlns:a="http://schemas.openxmlformats.org/drawingml/2006/main" name="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3.xml><?xml version="1.0" encoding="utf-8"?>
<a:theme xmlns:a="http://schemas.openxmlformats.org/drawingml/2006/main" name="1_plantilla ipejal 2019">
  <a:themeElements>
    <a:clrScheme name="Personalizado 4">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4.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26BFFD90-DB4A-4430-A758-8CF8B9B77286}" vid="{1F7936C4-BA8F-4675-8AEB-9A38D1EC11DC}"/>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Tema Sesiones</Template>
  <TotalTime>1243</TotalTime>
  <Words>7264</Words>
  <Application>Microsoft Office PowerPoint</Application>
  <PresentationFormat>Presentación en pantalla (4:3)</PresentationFormat>
  <Paragraphs>972</Paragraphs>
  <Slides>102</Slides>
  <Notes>1</Notes>
  <HiddenSlides>0</HiddenSlides>
  <MMClips>0</MMClips>
  <ScaleCrop>false</ScaleCrop>
  <HeadingPairs>
    <vt:vector size="8" baseType="variant">
      <vt:variant>
        <vt:lpstr>Fuentes usadas</vt:lpstr>
      </vt:variant>
      <vt:variant>
        <vt:i4>7</vt:i4>
      </vt:variant>
      <vt:variant>
        <vt:lpstr>Tema</vt:lpstr>
      </vt:variant>
      <vt:variant>
        <vt:i4>4</vt:i4>
      </vt:variant>
      <vt:variant>
        <vt:lpstr>Servidores OLE incrustados</vt:lpstr>
      </vt:variant>
      <vt:variant>
        <vt:i4>1</vt:i4>
      </vt:variant>
      <vt:variant>
        <vt:lpstr>Títulos de diapositiva</vt:lpstr>
      </vt:variant>
      <vt:variant>
        <vt:i4>102</vt:i4>
      </vt:variant>
    </vt:vector>
  </HeadingPairs>
  <TitlesOfParts>
    <vt:vector size="114" baseType="lpstr">
      <vt:lpstr>Abadi Extra Light</vt:lpstr>
      <vt:lpstr>Arial</vt:lpstr>
      <vt:lpstr>Calibri</vt:lpstr>
      <vt:lpstr>Candara</vt:lpstr>
      <vt:lpstr>Century Gothic</vt:lpstr>
      <vt:lpstr>Gill Sans MT</vt:lpstr>
      <vt:lpstr>Wingdings</vt:lpstr>
      <vt:lpstr>Tema Sesiones</vt:lpstr>
      <vt:lpstr>plantilla ipejal 2019</vt:lpstr>
      <vt:lpstr>1_plantilla ipejal 2019</vt:lpstr>
      <vt:lpstr>1_Tema Sesiones</vt:lpstr>
      <vt:lpstr>Hoja de cálculo</vt:lpstr>
      <vt:lpstr>Sesión Ordinaria de Consejo Directivo</vt:lpstr>
      <vt:lpstr>ORDEN DEL DÍA 04/2021</vt:lpstr>
      <vt:lpstr>3. Cuadro de Pensionados Efectos</vt:lpstr>
      <vt:lpstr>Cuadro de Pensionados</vt:lpstr>
      <vt:lpstr>4. Estados Financieros</vt:lpstr>
      <vt:lpstr>Estados Financieros</vt:lpstr>
      <vt:lpstr>Estados Financieros</vt:lpstr>
      <vt:lpstr>Estado de Situación Financiera del Activo Marzo 2021</vt:lpstr>
      <vt:lpstr>Anexos a los Estados Financieros Marzo 2021</vt:lpstr>
      <vt:lpstr>Anexos a los Estados Financieros Marzo 2021</vt:lpstr>
      <vt:lpstr>Comentarios a los Estados Financieros  Marzo 2021</vt:lpstr>
      <vt:lpstr>Estado de Situación Financiera del Pasivo y Patrimonio Marzo 2021</vt:lpstr>
      <vt:lpstr>Comentarios a los Estados Financieros  Marzo 2021</vt:lpstr>
      <vt:lpstr>Estado de Actividades  Comparativo a Marzo 2021</vt:lpstr>
      <vt:lpstr>Estado de Actividades  Comparativo a Marzo 2021</vt:lpstr>
      <vt:lpstr>Avance Presupuestal y Préstamos</vt:lpstr>
      <vt:lpstr>Avance Presupuestal Marzo 2021</vt:lpstr>
      <vt:lpstr>Avance Presupuestal Marzo 2021</vt:lpstr>
      <vt:lpstr>Avance Presupuestal Marzo 2021</vt:lpstr>
      <vt:lpstr>Avance de Préstamos Marzo 2021</vt:lpstr>
      <vt:lpstr>5. Reporte de la Cartera de Inversiones</vt:lpstr>
      <vt:lpstr>Cartera Total de Inversiones IPEJAL</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Reporte de la Cartera de Inversiones  Marzo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Reporte de la Cartera de Inversiones  Marzo 2021</vt:lpstr>
      <vt:lpstr>Presentación de PowerPoint</vt:lpstr>
      <vt:lpstr>Presentación de PowerPoint</vt:lpstr>
      <vt:lpstr>Presentación de PowerPoint</vt:lpstr>
      <vt:lpstr>Presentación de PowerPoint</vt:lpstr>
      <vt:lpstr>Presentación de PowerPoint</vt:lpstr>
      <vt:lpstr>6. Reporte de Adeudos Entidades Públicas</vt:lpstr>
      <vt:lpstr>Reporte de Adeudos Entidades Públicas Patronales Marzo 2021</vt:lpstr>
      <vt:lpstr>Presentación de PowerPoint</vt:lpstr>
      <vt:lpstr>Presentación de PowerPoint</vt:lpstr>
      <vt:lpstr>Presentación de PowerPoint</vt:lpstr>
      <vt:lpstr>Presentación de PowerPoint</vt:lpstr>
      <vt:lpstr>Presentación de PowerPoint</vt:lpstr>
      <vt:lpstr>7. Incorporaciones</vt:lpstr>
      <vt:lpstr>Incorporaciones</vt:lpstr>
      <vt:lpstr>Incorporaciones</vt:lpstr>
      <vt:lpstr>8. Proyectos Inmobiliarios</vt:lpstr>
      <vt:lpstr>Presentación de PowerPoint</vt:lpstr>
      <vt:lpstr>Presentación de PowerPoint</vt:lpstr>
      <vt:lpstr>Proyecto Marcelino García Barragán – Puntos de Acuerdo</vt:lpstr>
      <vt:lpstr>Proyecto Marcelino García Barragán – Puntos de Acuerdo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PROYECTO ALCALDE 924</vt:lpstr>
      <vt:lpstr>Presentación de PowerPoint</vt:lpstr>
      <vt:lpstr>Presentación de PowerPoint</vt:lpstr>
      <vt:lpstr>Presentación de PowerPoint</vt:lpstr>
      <vt:lpstr>9. Asuntos Varios</vt:lpstr>
      <vt:lpstr>Asuntos Varios</vt:lpstr>
      <vt:lpstr>Asuntos Varios</vt:lpstr>
      <vt:lpstr>Asuntos Varios – Solicitud de Adecuaciones Presupuestales</vt:lpstr>
      <vt:lpstr>Presentación de PowerPoint</vt:lpstr>
      <vt:lpstr>Asuntos Varios – Solicitud de Adecuaciones Presupuestales</vt:lpstr>
      <vt:lpstr>Asuntos Varios – Solicitud de Adecuaciones Presupuestales</vt:lpstr>
      <vt:lpstr>Asuntos Varios</vt:lpstr>
      <vt:lpstr>Asuntos Varios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Martinez, Maria del Carmen</dc:creator>
  <cp:lastModifiedBy>Gonzalez Martinez, Maria del Carmen</cp:lastModifiedBy>
  <cp:revision>69</cp:revision>
  <cp:lastPrinted>2021-04-29T14:51:53Z</cp:lastPrinted>
  <dcterms:created xsi:type="dcterms:W3CDTF">2021-03-16T17:19:45Z</dcterms:created>
  <dcterms:modified xsi:type="dcterms:W3CDTF">2021-05-11T17:50:36Z</dcterms:modified>
</cp:coreProperties>
</file>